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324" r:id="rId5"/>
    <p:sldId id="297" r:id="rId6"/>
    <p:sldId id="316" r:id="rId7"/>
    <p:sldId id="317" r:id="rId8"/>
    <p:sldId id="318" r:id="rId9"/>
    <p:sldId id="319" r:id="rId10"/>
    <p:sldId id="320" r:id="rId11"/>
    <p:sldId id="326" r:id="rId12"/>
    <p:sldId id="327" r:id="rId13"/>
    <p:sldId id="328" r:id="rId14"/>
    <p:sldId id="321" r:id="rId15"/>
    <p:sldId id="329" r:id="rId16"/>
    <p:sldId id="331" r:id="rId17"/>
    <p:sldId id="333" r:id="rId18"/>
    <p:sldId id="322" r:id="rId19"/>
    <p:sldId id="323" r:id="rId20"/>
    <p:sldId id="334" r:id="rId21"/>
    <p:sldId id="335" r:id="rId22"/>
    <p:sldId id="336" r:id="rId23"/>
    <p:sldId id="337" r:id="rId24"/>
    <p:sldId id="338" r:id="rId25"/>
    <p:sldId id="339" r:id="rId26"/>
    <p:sldId id="308" r:id="rId27"/>
    <p:sldId id="309" r:id="rId28"/>
    <p:sldId id="310" r:id="rId29"/>
    <p:sldId id="311" r:id="rId30"/>
    <p:sldId id="312" r:id="rId31"/>
    <p:sldId id="299" r:id="rId32"/>
    <p:sldId id="300" r:id="rId33"/>
    <p:sldId id="301" r:id="rId34"/>
    <p:sldId id="302" r:id="rId35"/>
    <p:sldId id="303" r:id="rId36"/>
    <p:sldId id="304" r:id="rId37"/>
    <p:sldId id="305" r:id="rId38"/>
    <p:sldId id="306" r:id="rId39"/>
    <p:sldId id="307" r:id="rId40"/>
    <p:sldId id="298" r:id="rId41"/>
    <p:sldId id="313" r:id="rId42"/>
    <p:sldId id="314" r:id="rId43"/>
    <p:sldId id="315" r:id="rId44"/>
    <p:sldId id="296" r:id="rId45"/>
    <p:sldId id="295" r:id="rId46"/>
  </p:sldIdLst>
  <p:sldSz cx="18288000" cy="10287000"/>
  <p:notesSz cx="6858000" cy="9144000"/>
  <p:embeddedFontLst>
    <p:embeddedFont>
      <p:font typeface="ADLaM Display" panose="02010000000000000000" pitchFamily="2" charset="0"/>
      <p:regular r:id="rId48"/>
    </p:embeddedFont>
    <p:embeddedFont>
      <p:font typeface="Adumu Regular" panose="020B0604020202020204" charset="0"/>
      <p:regular r:id="rId49"/>
    </p:embeddedFont>
    <p:embeddedFont>
      <p:font typeface="Amasis MT Pro" panose="02040504050005020304" pitchFamily="18" charset="0"/>
      <p:regular r:id="rId50"/>
      <p:bold r:id="rId51"/>
      <p:italic r:id="rId52"/>
      <p:boldItalic r:id="rId53"/>
    </p:embeddedFont>
    <p:embeddedFont>
      <p:font typeface="Amasis MT Pro Black" panose="02040A04050005020304" pitchFamily="18" charset="0"/>
      <p:bold r:id="rId54"/>
      <p:boldItalic r:id="rId55"/>
    </p:embeddedFont>
    <p:embeddedFont>
      <p:font typeface="Baskerville Old Face" panose="02020602080505020303" pitchFamily="18" charset="0"/>
      <p:regular r:id="rId56"/>
    </p:embeddedFont>
    <p:embeddedFont>
      <p:font typeface="Berlin Sans FB Demi" panose="020E0802020502020306" pitchFamily="34" charset="0"/>
      <p:bold r:id="rId57"/>
    </p:embeddedFont>
    <p:embeddedFont>
      <p:font typeface="Cambria Math" panose="02040503050406030204" pitchFamily="18" charset="0"/>
      <p:regular r:id="rId58"/>
    </p:embeddedFont>
    <p:embeddedFont>
      <p:font typeface="Kollektif Bold" panose="020B0604020202020204" charset="0"/>
      <p:regular r:id="rId59"/>
    </p:embeddedFont>
    <p:embeddedFont>
      <p:font typeface="League Spartan" panose="020B0604020202020204" charset="0"/>
      <p:regular r:id="rId60"/>
    </p:embeddedFont>
    <p:embeddedFont>
      <p:font typeface="Montserrat Classic Bold" panose="020B0604020202020204" charset="0"/>
      <p:regular r:id="rId61"/>
    </p:embeddedFont>
    <p:embeddedFont>
      <p:font typeface="Stencil" panose="040409050D0802020404" pitchFamily="82" charset="0"/>
      <p:regular r:id="rId62"/>
    </p:embeddedFont>
    <p:embeddedFont>
      <p:font typeface="Tahoma" panose="020B0604030504040204" pitchFamily="34" charset="0"/>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FFFFF"/>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514" autoAdjust="0"/>
  </p:normalViewPr>
  <p:slideViewPr>
    <p:cSldViewPr>
      <p:cViewPr varScale="1">
        <p:scale>
          <a:sx n="49" d="100"/>
          <a:sy n="49" d="100"/>
        </p:scale>
        <p:origin x="104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8T18:57:34.377"/>
    </inkml:context>
    <inkml:brush xml:id="br0">
      <inkml:brushProperty name="width" value="0.35" units="cm"/>
      <inkml:brushProperty name="height" value="0.35" units="cm"/>
      <inkml:brushProperty name="color" value="#FFFFFF"/>
    </inkml:brush>
  </inkml:definitions>
  <inkml:trace contextRef="#ctx0" brushRef="#br0">0 1016 24575,'0'-638'0,"2"613"0,1 0 0,0-1 0,11-34 0,-7 30 0,7-58 0,-11-35-1365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7C9B3-4751-4BF8-83C6-9CFD64BFEE1F}" type="datetimeFigureOut">
              <a:rPr lang="fr-FR" smtClean="0"/>
              <a:t>03/07/2025</a:t>
            </a:fld>
            <a:endParaRPr lang="fr-FR"/>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BB718F-0388-4323-A988-A63D3DFC8DB3}" type="slidenum">
              <a:rPr lang="fr-FR" smtClean="0"/>
              <a:t>‹N°›</a:t>
            </a:fld>
            <a:endParaRPr lang="fr-FR"/>
          </a:p>
        </p:txBody>
      </p:sp>
    </p:spTree>
    <p:extLst>
      <p:ext uri="{BB962C8B-B14F-4D97-AF65-F5344CB8AC3E}">
        <p14:creationId xmlns:p14="http://schemas.microsoft.com/office/powerpoint/2010/main" val="56440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illustrer le principe de k-bipartition et k-réduction ainsi que leur impact sur les réseaux, nous allons implémenter ces transformations en Python en utilisant des exemples simples de graphes. Nous utiliserons la bibliothèque </a:t>
            </a:r>
            <a:r>
              <a:rPr lang="fr-FR" dirty="0" err="1"/>
              <a:t>networkx</a:t>
            </a:r>
            <a:r>
              <a:rPr lang="fr-FR" dirty="0"/>
              <a:t> pour la manipulation des graphes.</a:t>
            </a:r>
          </a:p>
        </p:txBody>
      </p:sp>
      <p:sp>
        <p:nvSpPr>
          <p:cNvPr id="4" name="Espace réservé du numéro de diapositive 3"/>
          <p:cNvSpPr>
            <a:spLocks noGrp="1"/>
          </p:cNvSpPr>
          <p:nvPr>
            <p:ph type="sldNum" sz="quarter" idx="5"/>
          </p:nvPr>
        </p:nvSpPr>
        <p:spPr/>
        <p:txBody>
          <a:bodyPr/>
          <a:lstStyle/>
          <a:p>
            <a:fld id="{01BB718F-0388-4323-A988-A63D3DFC8DB3}" type="slidenum">
              <a:rPr lang="fr-FR" smtClean="0"/>
              <a:t>42</a:t>
            </a:fld>
            <a:endParaRPr lang="fr-FR"/>
          </a:p>
        </p:txBody>
      </p:sp>
    </p:spTree>
    <p:extLst>
      <p:ext uri="{BB962C8B-B14F-4D97-AF65-F5344CB8AC3E}">
        <p14:creationId xmlns:p14="http://schemas.microsoft.com/office/powerpoint/2010/main" val="108329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illustrer le principe de k-bipartition et k-réduction ainsi que leur impact sur les réseaux, nous allons implémenter ces transformations en Python en utilisant des exemples simples de graphes. Nous utiliserons la bibliothèque </a:t>
            </a:r>
            <a:r>
              <a:rPr lang="fr-FR" dirty="0" err="1"/>
              <a:t>networkx</a:t>
            </a:r>
            <a:r>
              <a:rPr lang="fr-FR" dirty="0"/>
              <a:t> pour la manipulation des graphes.</a:t>
            </a:r>
          </a:p>
        </p:txBody>
      </p:sp>
      <p:sp>
        <p:nvSpPr>
          <p:cNvPr id="4" name="Espace réservé du numéro de diapositive 3"/>
          <p:cNvSpPr>
            <a:spLocks noGrp="1"/>
          </p:cNvSpPr>
          <p:nvPr>
            <p:ph type="sldNum" sz="quarter" idx="5"/>
          </p:nvPr>
        </p:nvSpPr>
        <p:spPr/>
        <p:txBody>
          <a:bodyPr/>
          <a:lstStyle/>
          <a:p>
            <a:fld id="{01BB718F-0388-4323-A988-A63D3DFC8DB3}" type="slidenum">
              <a:rPr lang="fr-FR" smtClean="0"/>
              <a:t>43</a:t>
            </a:fld>
            <a:endParaRPr lang="fr-FR"/>
          </a:p>
        </p:txBody>
      </p:sp>
    </p:spTree>
    <p:extLst>
      <p:ext uri="{BB962C8B-B14F-4D97-AF65-F5344CB8AC3E}">
        <p14:creationId xmlns:p14="http://schemas.microsoft.com/office/powerpoint/2010/main" val="221005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90.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vecteezy.com/free-vector/lamp-ic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fr-FR"/>
          </a:p>
        </p:txBody>
      </p:sp>
      <p:sp>
        <p:nvSpPr>
          <p:cNvPr id="13" name="Freeform 13"/>
          <p:cNvSpPr/>
          <p:nvPr/>
        </p:nvSpPr>
        <p:spPr>
          <a:xfrm>
            <a:off x="-1089969" y="2227021"/>
            <a:ext cx="10062519" cy="10878184"/>
          </a:xfrm>
          <a:custGeom>
            <a:avLst/>
            <a:gdLst/>
            <a:ahLst/>
            <a:cxnLst/>
            <a:rect l="l" t="t" r="r" b="b"/>
            <a:pathLst>
              <a:path w="10062519" h="10878184">
                <a:moveTo>
                  <a:pt x="0" y="0"/>
                </a:moveTo>
                <a:lnTo>
                  <a:pt x="10062519" y="0"/>
                </a:lnTo>
                <a:lnTo>
                  <a:pt x="10062519" y="10878185"/>
                </a:lnTo>
                <a:lnTo>
                  <a:pt x="0" y="10878185"/>
                </a:lnTo>
                <a:lnTo>
                  <a:pt x="0" y="0"/>
                </a:lnTo>
                <a:close/>
              </a:path>
            </a:pathLst>
          </a:custGeom>
          <a:blipFill>
            <a:blip r:embed="rId3"/>
            <a:stretch>
              <a:fillRect l="-1997" r="-1997"/>
            </a:stretch>
          </a:blipFill>
        </p:spPr>
        <p:txBody>
          <a:bodyPr/>
          <a:lstStyle/>
          <a:p>
            <a:endParaRPr lang="fr-FR"/>
          </a:p>
        </p:txBody>
      </p:sp>
      <p:sp>
        <p:nvSpPr>
          <p:cNvPr id="14" name="Freeform 14"/>
          <p:cNvSpPr/>
          <p:nvPr/>
        </p:nvSpPr>
        <p:spPr>
          <a:xfrm>
            <a:off x="7496830" y="8407448"/>
            <a:ext cx="3294340" cy="3294340"/>
          </a:xfrm>
          <a:custGeom>
            <a:avLst/>
            <a:gdLst/>
            <a:ahLst/>
            <a:cxnLst/>
            <a:rect l="l" t="t" r="r" b="b"/>
            <a:pathLst>
              <a:path w="3294340" h="3294340">
                <a:moveTo>
                  <a:pt x="0" y="0"/>
                </a:moveTo>
                <a:lnTo>
                  <a:pt x="3294340" y="0"/>
                </a:lnTo>
                <a:lnTo>
                  <a:pt x="3294340" y="3294340"/>
                </a:lnTo>
                <a:lnTo>
                  <a:pt x="0" y="3294340"/>
                </a:lnTo>
                <a:lnTo>
                  <a:pt x="0" y="0"/>
                </a:lnTo>
                <a:close/>
              </a:path>
            </a:pathLst>
          </a:custGeom>
          <a:blipFill>
            <a:blip r:embed="rId4"/>
            <a:stretch>
              <a:fillRect/>
            </a:stretch>
          </a:blipFill>
        </p:spPr>
        <p:txBody>
          <a:bodyPr/>
          <a:lstStyle/>
          <a:p>
            <a:endParaRPr lang="fr-FR"/>
          </a:p>
        </p:txBody>
      </p:sp>
      <p:sp>
        <p:nvSpPr>
          <p:cNvPr id="15" name="TextBox 15"/>
          <p:cNvSpPr txBox="1"/>
          <p:nvPr/>
        </p:nvSpPr>
        <p:spPr>
          <a:xfrm>
            <a:off x="3677946" y="3747748"/>
            <a:ext cx="14275988" cy="3046988"/>
          </a:xfrm>
          <a:prstGeom prst="rect">
            <a:avLst/>
          </a:prstGeom>
        </p:spPr>
        <p:txBody>
          <a:bodyPr lIns="0" tIns="0" rIns="0" bIns="0" rtlCol="0" anchor="t">
            <a:spAutoFit/>
          </a:bodyPr>
          <a:lstStyle/>
          <a:p>
            <a:r>
              <a:rPr lang="fr-FR" sz="6600" b="1" dirty="0">
                <a:ln w="12700">
                  <a:solidFill>
                    <a:srgbClr val="0070C0"/>
                  </a:solidFill>
                  <a:prstDash val="solid"/>
                </a:ln>
                <a:solidFill>
                  <a:schemeClr val="tx1">
                    <a:lumMod val="85000"/>
                    <a:lumOff val="15000"/>
                  </a:schemeClr>
                </a:solidFill>
                <a:effectLst>
                  <a:outerShdw dist="38100" dir="2640000" algn="bl" rotWithShape="0">
                    <a:schemeClr val="accent1"/>
                  </a:outerShdw>
                </a:effectLst>
                <a:latin typeface="Times New Roman" panose="02020603050405020304" pitchFamily="18" charset="0"/>
                <a:ea typeface="Times New Roman" panose="02020603050405020304" pitchFamily="18" charset="0"/>
              </a:rPr>
              <a:t>Etude de la complexité d’un graphe complexe obtenu après transformation géométrique (k-Bipartite, k-Réduite) </a:t>
            </a:r>
          </a:p>
        </p:txBody>
      </p:sp>
      <p:sp>
        <p:nvSpPr>
          <p:cNvPr id="16" name="TextBox 16"/>
          <p:cNvSpPr txBox="1"/>
          <p:nvPr/>
        </p:nvSpPr>
        <p:spPr>
          <a:xfrm>
            <a:off x="8086715" y="9690597"/>
            <a:ext cx="2152892" cy="352854"/>
          </a:xfrm>
          <a:prstGeom prst="rect">
            <a:avLst/>
          </a:prstGeom>
        </p:spPr>
        <p:txBody>
          <a:bodyPr wrap="square" lIns="0" tIns="0" rIns="0" bIns="0" rtlCol="0" anchor="t">
            <a:spAutoFit/>
          </a:bodyPr>
          <a:lstStyle/>
          <a:p>
            <a:pPr algn="l">
              <a:lnSpc>
                <a:spcPts val="3079"/>
              </a:lnSpc>
            </a:pPr>
            <a:r>
              <a:rPr lang="en-US" sz="2199" dirty="0">
                <a:solidFill>
                  <a:srgbClr val="000000"/>
                </a:solidFill>
                <a:latin typeface="Montserrat Classic Bold"/>
                <a:ea typeface="Montserrat Classic Bold"/>
                <a:cs typeface="Montserrat Classic Bold"/>
                <a:sym typeface="Montserrat Classic Bold"/>
              </a:rPr>
              <a:t>06 Juillet 2024</a:t>
            </a:r>
          </a:p>
        </p:txBody>
      </p:sp>
      <p:sp>
        <p:nvSpPr>
          <p:cNvPr id="17" name="Freeform 17"/>
          <p:cNvSpPr/>
          <p:nvPr/>
        </p:nvSpPr>
        <p:spPr>
          <a:xfrm>
            <a:off x="7599701" y="63709"/>
            <a:ext cx="2949375" cy="2031791"/>
          </a:xfrm>
          <a:custGeom>
            <a:avLst/>
            <a:gdLst/>
            <a:ahLst/>
            <a:cxnLst/>
            <a:rect l="l" t="t" r="r" b="b"/>
            <a:pathLst>
              <a:path w="2949375" h="2031791">
                <a:moveTo>
                  <a:pt x="0" y="0"/>
                </a:moveTo>
                <a:lnTo>
                  <a:pt x="2949375" y="0"/>
                </a:lnTo>
                <a:lnTo>
                  <a:pt x="2949375" y="2031791"/>
                </a:lnTo>
                <a:lnTo>
                  <a:pt x="0" y="2031791"/>
                </a:lnTo>
                <a:lnTo>
                  <a:pt x="0" y="0"/>
                </a:lnTo>
                <a:close/>
              </a:path>
            </a:pathLst>
          </a:custGeom>
          <a:blipFill>
            <a:blip r:embed="rId5"/>
            <a:stretch>
              <a:fillRect/>
            </a:stretch>
          </a:blipFill>
        </p:spPr>
        <p:txBody>
          <a:bodyPr/>
          <a:lstStyle/>
          <a:p>
            <a:endParaRPr lang="fr-FR"/>
          </a:p>
        </p:txBody>
      </p:sp>
      <p:sp>
        <p:nvSpPr>
          <p:cNvPr id="18" name="TextBox 18"/>
          <p:cNvSpPr txBox="1"/>
          <p:nvPr/>
        </p:nvSpPr>
        <p:spPr>
          <a:xfrm>
            <a:off x="4959269" y="2599762"/>
            <a:ext cx="9137731" cy="399588"/>
          </a:xfrm>
          <a:prstGeom prst="rect">
            <a:avLst/>
          </a:prstGeom>
        </p:spPr>
        <p:txBody>
          <a:bodyPr lIns="0" tIns="0" rIns="0" bIns="0" rtlCol="0" anchor="t">
            <a:spAutoFit/>
          </a:bodyPr>
          <a:lstStyle/>
          <a:p>
            <a:pPr algn="l">
              <a:lnSpc>
                <a:spcPts val="3130"/>
              </a:lnSpc>
            </a:pPr>
            <a:r>
              <a:rPr lang="en-US" sz="2845" b="1" spc="113" dirty="0">
                <a:solidFill>
                  <a:srgbClr val="000000"/>
                </a:solidFill>
                <a:latin typeface="Stencil" panose="040409050D0802020404" pitchFamily="82" charset="0"/>
                <a:ea typeface="Playfair Display Bold"/>
                <a:cs typeface="Playfair Display Bold"/>
                <a:sym typeface="Playfair Display Bold"/>
              </a:rPr>
              <a:t>Master Informatique Appliquée Offshoring </a:t>
            </a:r>
          </a:p>
        </p:txBody>
      </p:sp>
      <p:sp>
        <p:nvSpPr>
          <p:cNvPr id="19" name="TextBox 19"/>
          <p:cNvSpPr txBox="1"/>
          <p:nvPr/>
        </p:nvSpPr>
        <p:spPr>
          <a:xfrm>
            <a:off x="5791200" y="2980531"/>
            <a:ext cx="9258949" cy="410369"/>
          </a:xfrm>
          <a:prstGeom prst="rect">
            <a:avLst/>
          </a:prstGeom>
        </p:spPr>
        <p:txBody>
          <a:bodyPr lIns="0" tIns="0" rIns="0" bIns="0" rtlCol="0" anchor="t">
            <a:spAutoFit/>
          </a:bodyPr>
          <a:lstStyle/>
          <a:p>
            <a:pPr>
              <a:lnSpc>
                <a:spcPts val="3130"/>
              </a:lnSpc>
            </a:pPr>
            <a:r>
              <a:rPr lang="en-US" sz="2845" b="1" spc="113" dirty="0">
                <a:solidFill>
                  <a:srgbClr val="000000"/>
                </a:solidFill>
                <a:latin typeface="Stencil" panose="040409050D0802020404" pitchFamily="82" charset="0"/>
                <a:sym typeface="Kollektif Bold"/>
              </a:rPr>
              <a:t>Module </a:t>
            </a:r>
            <a:r>
              <a:rPr lang="fr-FR" sz="2845" b="1" spc="113" dirty="0">
                <a:solidFill>
                  <a:srgbClr val="000000"/>
                </a:solidFill>
                <a:latin typeface="Stencil" panose="040409050D0802020404" pitchFamily="82" charset="0"/>
                <a:sym typeface="Kollektif Bold"/>
              </a:rPr>
              <a:t>Complexité</a:t>
            </a:r>
            <a:r>
              <a:rPr lang="en-US" sz="2845" b="1" spc="113" dirty="0">
                <a:solidFill>
                  <a:srgbClr val="000000"/>
                </a:solidFill>
                <a:latin typeface="Stencil" panose="040409050D0802020404" pitchFamily="82" charset="0"/>
                <a:sym typeface="Kollektif Bold"/>
              </a:rPr>
              <a:t> et </a:t>
            </a:r>
            <a:r>
              <a:rPr lang="fr-FR" sz="2845" b="1" spc="113" dirty="0">
                <a:solidFill>
                  <a:srgbClr val="000000"/>
                </a:solidFill>
                <a:latin typeface="Stencil" panose="040409050D0802020404" pitchFamily="82" charset="0"/>
                <a:sym typeface="Kollektif Bold"/>
              </a:rPr>
              <a:t>Cryptographie</a:t>
            </a:r>
          </a:p>
        </p:txBody>
      </p:sp>
      <p:sp>
        <p:nvSpPr>
          <p:cNvPr id="20" name="TextBox 20"/>
          <p:cNvSpPr txBox="1"/>
          <p:nvPr/>
        </p:nvSpPr>
        <p:spPr>
          <a:xfrm>
            <a:off x="5935080" y="2069891"/>
            <a:ext cx="6373867" cy="269304"/>
          </a:xfrm>
          <a:prstGeom prst="rect">
            <a:avLst/>
          </a:prstGeom>
        </p:spPr>
        <p:txBody>
          <a:bodyPr lIns="0" tIns="0" rIns="0" bIns="0" rtlCol="0" anchor="t">
            <a:spAutoFit/>
          </a:bodyPr>
          <a:lstStyle/>
          <a:p>
            <a:pPr algn="ctr">
              <a:lnSpc>
                <a:spcPts val="2081"/>
              </a:lnSpc>
            </a:pPr>
            <a:r>
              <a:rPr lang="en-US" sz="1892" b="1" u="sng" spc="75" dirty="0">
                <a:solidFill>
                  <a:srgbClr val="1756AF"/>
                </a:solidFill>
                <a:latin typeface="Kollektif Bold"/>
                <a:ea typeface="Kollektif Bold"/>
                <a:cs typeface="Kollektif Bold"/>
                <a:sym typeface="Kollektif Bold"/>
              </a:rPr>
              <a:t>DÉPARTEMENT INFORMATIQUE </a:t>
            </a:r>
          </a:p>
        </p:txBody>
      </p:sp>
      <p:sp>
        <p:nvSpPr>
          <p:cNvPr id="21" name="Freeform 21"/>
          <p:cNvSpPr/>
          <p:nvPr/>
        </p:nvSpPr>
        <p:spPr>
          <a:xfrm rot="-5400000">
            <a:off x="14116481"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2" name="TextBox 22"/>
          <p:cNvSpPr txBox="1"/>
          <p:nvPr/>
        </p:nvSpPr>
        <p:spPr>
          <a:xfrm>
            <a:off x="10306007" y="8209405"/>
            <a:ext cx="4363648" cy="685572"/>
          </a:xfrm>
          <a:prstGeom prst="rect">
            <a:avLst/>
          </a:prstGeom>
        </p:spPr>
        <p:txBody>
          <a:bodyPr lIns="0" tIns="0" rIns="0" bIns="0" rtlCol="0" anchor="t">
            <a:spAutoFit/>
          </a:bodyPr>
          <a:lstStyle/>
          <a:p>
            <a:pPr algn="l">
              <a:lnSpc>
                <a:spcPts val="2760"/>
              </a:lnSpc>
            </a:pPr>
            <a:r>
              <a:rPr lang="fr-FR" sz="2300" dirty="0">
                <a:solidFill>
                  <a:srgbClr val="031426"/>
                </a:solidFill>
                <a:latin typeface="Montserrat Classic Bold"/>
                <a:ea typeface="Montserrat Classic Bold"/>
                <a:cs typeface="Montserrat Classic Bold"/>
                <a:sym typeface="Montserrat Classic Bold"/>
              </a:rPr>
              <a:t>Préparé</a:t>
            </a:r>
            <a:r>
              <a:rPr lang="en-US" sz="2300" dirty="0">
                <a:solidFill>
                  <a:srgbClr val="031426"/>
                </a:solidFill>
                <a:latin typeface="Montserrat Classic Bold"/>
                <a:ea typeface="Montserrat Classic Bold"/>
                <a:cs typeface="Montserrat Classic Bold"/>
                <a:sym typeface="Montserrat Classic Bold"/>
              </a:rPr>
              <a:t> par : </a:t>
            </a:r>
          </a:p>
          <a:p>
            <a:pPr marL="496571" lvl="1" indent="-248285" algn="l">
              <a:lnSpc>
                <a:spcPts val="2760"/>
              </a:lnSpc>
              <a:buFont typeface="Arial"/>
              <a:buChar char="•"/>
            </a:pPr>
            <a:r>
              <a:rPr lang="en-US" sz="2300">
                <a:solidFill>
                  <a:srgbClr val="031426"/>
                </a:solidFill>
                <a:latin typeface="Montserrat Classic Bold"/>
                <a:ea typeface="Montserrat Classic Bold"/>
                <a:cs typeface="Montserrat Classic Bold"/>
                <a:sym typeface="Montserrat Classic Bold"/>
              </a:rPr>
              <a:t>MOUNCEF </a:t>
            </a:r>
            <a:r>
              <a:rPr lang="en-US" sz="2300" dirty="0">
                <a:solidFill>
                  <a:srgbClr val="031426"/>
                </a:solidFill>
                <a:latin typeface="Montserrat Classic Bold"/>
                <a:ea typeface="Montserrat Classic Bold"/>
                <a:cs typeface="Montserrat Classic Bold"/>
                <a:sym typeface="Montserrat Classic Bold"/>
              </a:rPr>
              <a:t>EL KOUHOU</a:t>
            </a:r>
          </a:p>
        </p:txBody>
      </p:sp>
      <p:sp>
        <p:nvSpPr>
          <p:cNvPr id="23" name="TextBox 23"/>
          <p:cNvSpPr txBox="1"/>
          <p:nvPr/>
        </p:nvSpPr>
        <p:spPr>
          <a:xfrm>
            <a:off x="14539451" y="8281413"/>
            <a:ext cx="3859858" cy="685572"/>
          </a:xfrm>
          <a:prstGeom prst="rect">
            <a:avLst/>
          </a:prstGeom>
        </p:spPr>
        <p:txBody>
          <a:bodyPr wrap="square" lIns="0" tIns="0" rIns="0" bIns="0" rtlCol="0" anchor="t">
            <a:spAutoFit/>
          </a:bodyPr>
          <a:lstStyle/>
          <a:p>
            <a:pPr algn="l">
              <a:lnSpc>
                <a:spcPts val="2760"/>
              </a:lnSpc>
            </a:pPr>
            <a:r>
              <a:rPr lang="fr-FR" sz="2300" dirty="0">
                <a:solidFill>
                  <a:srgbClr val="031426"/>
                </a:solidFill>
                <a:latin typeface="Montserrat Classic Bold"/>
                <a:ea typeface="Montserrat Classic Bold"/>
                <a:cs typeface="Montserrat Classic Bold"/>
                <a:sym typeface="Montserrat Classic Bold"/>
              </a:rPr>
              <a:t>Encadré</a:t>
            </a:r>
            <a:r>
              <a:rPr lang="en-US" sz="2300" dirty="0">
                <a:solidFill>
                  <a:srgbClr val="031426"/>
                </a:solidFill>
                <a:latin typeface="Montserrat Classic Bold"/>
                <a:ea typeface="Montserrat Classic Bold"/>
                <a:cs typeface="Montserrat Classic Bold"/>
                <a:sym typeface="Montserrat Classic Bold"/>
              </a:rPr>
              <a:t> par : </a:t>
            </a:r>
          </a:p>
          <a:p>
            <a:pPr marL="496571" lvl="1" indent="-248285" algn="l">
              <a:lnSpc>
                <a:spcPts val="2760"/>
              </a:lnSpc>
              <a:buFont typeface="Arial"/>
              <a:buChar char="•"/>
            </a:pPr>
            <a:r>
              <a:rPr lang="en-US" sz="2300" dirty="0">
                <a:solidFill>
                  <a:srgbClr val="031426"/>
                </a:solidFill>
                <a:latin typeface="Montserrat Classic Bold"/>
                <a:ea typeface="Montserrat Classic Bold"/>
                <a:cs typeface="Montserrat Classic Bold"/>
                <a:sym typeface="Montserrat Classic Bold"/>
              </a:rPr>
              <a:t>Dr. FOUAD YAKOUBI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5" name="ZoneTexte 4">
            <a:extLst>
              <a:ext uri="{FF2B5EF4-FFF2-40B4-BE49-F238E27FC236}">
                <a16:creationId xmlns:a16="http://schemas.microsoft.com/office/drawing/2014/main" id="{4FE49BA3-8D60-1F4B-D5F8-43E14D3EB04F}"/>
              </a:ext>
            </a:extLst>
          </p:cNvPr>
          <p:cNvSpPr txBox="1"/>
          <p:nvPr/>
        </p:nvSpPr>
        <p:spPr>
          <a:xfrm>
            <a:off x="1447800" y="3274129"/>
            <a:ext cx="15849600" cy="1641731"/>
          </a:xfrm>
          <a:prstGeom prst="rect">
            <a:avLst/>
          </a:prstGeom>
          <a:noFill/>
        </p:spPr>
        <p:txBody>
          <a:bodyPr wrap="square" rtlCol="0">
            <a:spAutoFit/>
          </a:bodyPr>
          <a:lstStyle/>
          <a:p>
            <a:pPr>
              <a:lnSpc>
                <a:spcPct val="115000"/>
              </a:lnSpc>
              <a:spcAft>
                <a:spcPts val="800"/>
              </a:spcAft>
            </a:pPr>
            <a:r>
              <a:rPr lang="fr-FR" sz="2800" kern="0" dirty="0">
                <a:latin typeface="Times New Roman" panose="02020603050405020304" pitchFamily="18" charset="0"/>
                <a:cs typeface="Arial" panose="020B0604020202020204" pitchFamily="34" charset="0"/>
              </a:rPr>
              <a:t>Un graphe G est une paire (V,E) où V est un ensemble de sommets et E est un ensemble d'arêtes reliant ces sommets. </a:t>
            </a:r>
          </a:p>
          <a:p>
            <a:pPr>
              <a:lnSpc>
                <a:spcPct val="115000"/>
              </a:lnSpc>
              <a:spcAft>
                <a:spcPts val="800"/>
              </a:spcAft>
            </a:pPr>
            <a:r>
              <a:rPr lang="fr-FR" sz="2800" kern="0" dirty="0">
                <a:latin typeface="Times New Roman" panose="02020603050405020304" pitchFamily="18" charset="0"/>
                <a:cs typeface="Arial" panose="020B0604020202020204" pitchFamily="34" charset="0"/>
              </a:rPr>
              <a:t>Les graphes peuvent être planaires, c'est-à-dire qu'ils peuvent être dessinés sur un plan sans arêtes croisées.</a:t>
            </a:r>
          </a:p>
        </p:txBody>
      </p:sp>
      <p:pic>
        <p:nvPicPr>
          <p:cNvPr id="6" name="Image 5" descr="Une image contenant cercle, ligne, conception&#10;&#10;Description générée automatiquement">
            <a:extLst>
              <a:ext uri="{FF2B5EF4-FFF2-40B4-BE49-F238E27FC236}">
                <a16:creationId xmlns:a16="http://schemas.microsoft.com/office/drawing/2014/main" id="{A995CDA9-A99C-8182-E6B7-6BA72106CA1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9858" y="5676073"/>
            <a:ext cx="8099129" cy="4036374"/>
          </a:xfrm>
          <a:prstGeom prst="rect">
            <a:avLst/>
          </a:prstGeom>
          <a:noFill/>
          <a:ln>
            <a:noFill/>
          </a:ln>
        </p:spPr>
      </p:pic>
      <p:sp>
        <p:nvSpPr>
          <p:cNvPr id="24" name="ZoneTexte 23">
            <a:extLst>
              <a:ext uri="{FF2B5EF4-FFF2-40B4-BE49-F238E27FC236}">
                <a16:creationId xmlns:a16="http://schemas.microsoft.com/office/drawing/2014/main" id="{CE2E616A-65C6-C858-B3DD-035E6D089836}"/>
              </a:ext>
            </a:extLst>
          </p:cNvPr>
          <p:cNvSpPr txBox="1"/>
          <p:nvPr/>
        </p:nvSpPr>
        <p:spPr>
          <a:xfrm>
            <a:off x="838200" y="73863"/>
            <a:ext cx="12080781" cy="2693045"/>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Concepts</a:t>
            </a:r>
            <a:r>
              <a:rPr lang="fr-FR" sz="54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11500" b="1" kern="0" dirty="0">
                <a:latin typeface="Times New Roman" panose="02020603050405020304" pitchFamily="18" charset="0"/>
                <a:cs typeface="Arial" panose="020B0604020202020204" pitchFamily="34" charset="0"/>
              </a:rPr>
              <a:t>de base :</a:t>
            </a:r>
          </a:p>
          <a:p>
            <a:endParaRPr lang="fr-FR" sz="5400" dirty="0"/>
          </a:p>
        </p:txBody>
      </p:sp>
    </p:spTree>
    <p:extLst>
      <p:ext uri="{BB962C8B-B14F-4D97-AF65-F5344CB8AC3E}">
        <p14:creationId xmlns:p14="http://schemas.microsoft.com/office/powerpoint/2010/main" val="29240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24" name="ZoneTexte 23">
            <a:extLst>
              <a:ext uri="{FF2B5EF4-FFF2-40B4-BE49-F238E27FC236}">
                <a16:creationId xmlns:a16="http://schemas.microsoft.com/office/drawing/2014/main" id="{CE2E616A-65C6-C858-B3DD-035E6D089836}"/>
              </a:ext>
            </a:extLst>
          </p:cNvPr>
          <p:cNvSpPr txBox="1"/>
          <p:nvPr/>
        </p:nvSpPr>
        <p:spPr>
          <a:xfrm>
            <a:off x="838200" y="73863"/>
            <a:ext cx="12080781" cy="2693045"/>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Graphe Planaire :</a:t>
            </a:r>
          </a:p>
          <a:p>
            <a:endParaRPr lang="fr-FR" sz="5400" dirty="0"/>
          </a:p>
        </p:txBody>
      </p:sp>
      <p:sp>
        <p:nvSpPr>
          <p:cNvPr id="7" name="ZoneTexte 6">
            <a:extLst>
              <a:ext uri="{FF2B5EF4-FFF2-40B4-BE49-F238E27FC236}">
                <a16:creationId xmlns:a16="http://schemas.microsoft.com/office/drawing/2014/main" id="{666171FB-03C5-B387-57C7-8ABFB907F0E5}"/>
              </a:ext>
            </a:extLst>
          </p:cNvPr>
          <p:cNvSpPr txBox="1"/>
          <p:nvPr/>
        </p:nvSpPr>
        <p:spPr>
          <a:xfrm>
            <a:off x="2794088" y="1847658"/>
            <a:ext cx="12080781" cy="2000548"/>
          </a:xfrm>
          <a:prstGeom prst="rect">
            <a:avLst/>
          </a:prstGeom>
          <a:noFill/>
        </p:spPr>
        <p:txBody>
          <a:bodyPr wrap="square" rtlCol="0">
            <a:spAutoFit/>
          </a:bodyPr>
          <a:lstStyle/>
          <a:p>
            <a:r>
              <a:rPr lang="fr-FR" sz="8000" b="1" kern="0" dirty="0">
                <a:latin typeface="Times New Roman" panose="02020603050405020304" pitchFamily="18" charset="0"/>
                <a:cs typeface="Arial" panose="020B0604020202020204" pitchFamily="34" charset="0"/>
              </a:rPr>
              <a:t>Les faces</a:t>
            </a:r>
          </a:p>
          <a:p>
            <a:endParaRPr lang="fr-FR" sz="4000" dirty="0"/>
          </a:p>
        </p:txBody>
      </p:sp>
      <p:pic>
        <p:nvPicPr>
          <p:cNvPr id="13" name="Image 12">
            <a:extLst>
              <a:ext uri="{FF2B5EF4-FFF2-40B4-BE49-F238E27FC236}">
                <a16:creationId xmlns:a16="http://schemas.microsoft.com/office/drawing/2014/main" id="{06E70BD9-D66E-B1C4-73A8-5F30F9576AC4}"/>
              </a:ext>
            </a:extLst>
          </p:cNvPr>
          <p:cNvPicPr>
            <a:picLocks noChangeAspect="1"/>
          </p:cNvPicPr>
          <p:nvPr/>
        </p:nvPicPr>
        <p:blipFill rotWithShape="1">
          <a:blip r:embed="rId8"/>
          <a:srcRect l="15278" t="37408" r="56711" b="24814"/>
          <a:stretch/>
        </p:blipFill>
        <p:spPr>
          <a:xfrm>
            <a:off x="4204771" y="3414881"/>
            <a:ext cx="8220923" cy="6236492"/>
          </a:xfrm>
          <a:prstGeom prst="rect">
            <a:avLst/>
          </a:prstGeom>
        </p:spPr>
      </p:pic>
    </p:spTree>
    <p:extLst>
      <p:ext uri="{BB962C8B-B14F-4D97-AF65-F5344CB8AC3E}">
        <p14:creationId xmlns:p14="http://schemas.microsoft.com/office/powerpoint/2010/main" val="94694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24" name="ZoneTexte 23">
            <a:extLst>
              <a:ext uri="{FF2B5EF4-FFF2-40B4-BE49-F238E27FC236}">
                <a16:creationId xmlns:a16="http://schemas.microsoft.com/office/drawing/2014/main" id="{CE2E616A-65C6-C858-B3DD-035E6D089836}"/>
              </a:ext>
            </a:extLst>
          </p:cNvPr>
          <p:cNvSpPr txBox="1"/>
          <p:nvPr/>
        </p:nvSpPr>
        <p:spPr>
          <a:xfrm>
            <a:off x="838200" y="73863"/>
            <a:ext cx="12080781" cy="2693045"/>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Graphe Planaire :</a:t>
            </a:r>
          </a:p>
          <a:p>
            <a:endParaRPr lang="fr-FR" sz="5400" dirty="0"/>
          </a:p>
        </p:txBody>
      </p:sp>
      <p:sp>
        <p:nvSpPr>
          <p:cNvPr id="7" name="ZoneTexte 6">
            <a:extLst>
              <a:ext uri="{FF2B5EF4-FFF2-40B4-BE49-F238E27FC236}">
                <a16:creationId xmlns:a16="http://schemas.microsoft.com/office/drawing/2014/main" id="{666171FB-03C5-B387-57C7-8ABFB907F0E5}"/>
              </a:ext>
            </a:extLst>
          </p:cNvPr>
          <p:cNvSpPr txBox="1"/>
          <p:nvPr/>
        </p:nvSpPr>
        <p:spPr>
          <a:xfrm>
            <a:off x="2794088" y="1847658"/>
            <a:ext cx="12080781" cy="2000548"/>
          </a:xfrm>
          <a:prstGeom prst="rect">
            <a:avLst/>
          </a:prstGeom>
          <a:noFill/>
        </p:spPr>
        <p:txBody>
          <a:bodyPr wrap="square" rtlCol="0">
            <a:spAutoFit/>
          </a:bodyPr>
          <a:lstStyle/>
          <a:p>
            <a:r>
              <a:rPr lang="fr-FR" sz="8000" b="1" kern="0" dirty="0">
                <a:latin typeface="Times New Roman" panose="02020603050405020304" pitchFamily="18" charset="0"/>
                <a:cs typeface="Arial" panose="020B0604020202020204" pitchFamily="34" charset="0"/>
              </a:rPr>
              <a:t>Les faces</a:t>
            </a:r>
          </a:p>
          <a:p>
            <a:endParaRPr lang="fr-FR" sz="4000" dirty="0"/>
          </a:p>
        </p:txBody>
      </p:sp>
      <p:pic>
        <p:nvPicPr>
          <p:cNvPr id="10" name="Image 9">
            <a:extLst>
              <a:ext uri="{FF2B5EF4-FFF2-40B4-BE49-F238E27FC236}">
                <a16:creationId xmlns:a16="http://schemas.microsoft.com/office/drawing/2014/main" id="{A17DCE09-5EFE-A647-88C1-A63EBD54EE1C}"/>
              </a:ext>
            </a:extLst>
          </p:cNvPr>
          <p:cNvPicPr>
            <a:picLocks noChangeAspect="1"/>
          </p:cNvPicPr>
          <p:nvPr/>
        </p:nvPicPr>
        <p:blipFill rotWithShape="1">
          <a:blip r:embed="rId8"/>
          <a:srcRect l="15278" t="36666" r="57500" b="24815"/>
          <a:stretch/>
        </p:blipFill>
        <p:spPr>
          <a:xfrm>
            <a:off x="4038600" y="3467100"/>
            <a:ext cx="7916724" cy="6301177"/>
          </a:xfrm>
          <a:prstGeom prst="rect">
            <a:avLst/>
          </a:prstGeom>
        </p:spPr>
      </p:pic>
    </p:spTree>
    <p:extLst>
      <p:ext uri="{BB962C8B-B14F-4D97-AF65-F5344CB8AC3E}">
        <p14:creationId xmlns:p14="http://schemas.microsoft.com/office/powerpoint/2010/main" val="416891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24" name="ZoneTexte 23">
            <a:extLst>
              <a:ext uri="{FF2B5EF4-FFF2-40B4-BE49-F238E27FC236}">
                <a16:creationId xmlns:a16="http://schemas.microsoft.com/office/drawing/2014/main" id="{CE2E616A-65C6-C858-B3DD-035E6D089836}"/>
              </a:ext>
            </a:extLst>
          </p:cNvPr>
          <p:cNvSpPr txBox="1"/>
          <p:nvPr/>
        </p:nvSpPr>
        <p:spPr>
          <a:xfrm>
            <a:off x="838200" y="73863"/>
            <a:ext cx="12080781" cy="2693045"/>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Graphe Planaire :</a:t>
            </a:r>
          </a:p>
          <a:p>
            <a:endParaRPr lang="fr-FR" sz="5400" dirty="0"/>
          </a:p>
        </p:txBody>
      </p:sp>
      <p:sp>
        <p:nvSpPr>
          <p:cNvPr id="7" name="ZoneTexte 6">
            <a:extLst>
              <a:ext uri="{FF2B5EF4-FFF2-40B4-BE49-F238E27FC236}">
                <a16:creationId xmlns:a16="http://schemas.microsoft.com/office/drawing/2014/main" id="{666171FB-03C5-B387-57C7-8ABFB907F0E5}"/>
              </a:ext>
            </a:extLst>
          </p:cNvPr>
          <p:cNvSpPr txBox="1"/>
          <p:nvPr/>
        </p:nvSpPr>
        <p:spPr>
          <a:xfrm>
            <a:off x="2794088" y="1847658"/>
            <a:ext cx="12080781" cy="2000548"/>
          </a:xfrm>
          <a:prstGeom prst="rect">
            <a:avLst/>
          </a:prstGeom>
          <a:noFill/>
        </p:spPr>
        <p:txBody>
          <a:bodyPr wrap="square" rtlCol="0">
            <a:spAutoFit/>
          </a:bodyPr>
          <a:lstStyle/>
          <a:p>
            <a:r>
              <a:rPr lang="fr-FR" sz="8000" b="1" kern="0" dirty="0">
                <a:latin typeface="Times New Roman" panose="02020603050405020304" pitchFamily="18" charset="0"/>
                <a:cs typeface="Arial" panose="020B0604020202020204" pitchFamily="34" charset="0"/>
              </a:rPr>
              <a:t>Les faces</a:t>
            </a:r>
          </a:p>
          <a:p>
            <a:endParaRPr lang="fr-FR" sz="4000" dirty="0"/>
          </a:p>
        </p:txBody>
      </p:sp>
      <p:grpSp>
        <p:nvGrpSpPr>
          <p:cNvPr id="10" name="Groupe 9">
            <a:extLst>
              <a:ext uri="{FF2B5EF4-FFF2-40B4-BE49-F238E27FC236}">
                <a16:creationId xmlns:a16="http://schemas.microsoft.com/office/drawing/2014/main" id="{83B8D235-028A-04D2-72D1-6BEBA67C955F}"/>
              </a:ext>
            </a:extLst>
          </p:cNvPr>
          <p:cNvGrpSpPr/>
          <p:nvPr/>
        </p:nvGrpSpPr>
        <p:grpSpPr>
          <a:xfrm>
            <a:off x="3477445" y="3208277"/>
            <a:ext cx="8562155" cy="6461035"/>
            <a:chOff x="3477445" y="3208277"/>
            <a:chExt cx="8562155" cy="6461035"/>
          </a:xfrm>
        </p:grpSpPr>
        <p:pic>
          <p:nvPicPr>
            <p:cNvPr id="6" name="Image 5">
              <a:extLst>
                <a:ext uri="{FF2B5EF4-FFF2-40B4-BE49-F238E27FC236}">
                  <a16:creationId xmlns:a16="http://schemas.microsoft.com/office/drawing/2014/main" id="{F0EC75EC-34EC-7538-691D-FBFD32AB7D63}"/>
                </a:ext>
              </a:extLst>
            </p:cNvPr>
            <p:cNvPicPr>
              <a:picLocks noChangeAspect="1"/>
            </p:cNvPicPr>
            <p:nvPr/>
          </p:nvPicPr>
          <p:blipFill rotWithShape="1">
            <a:blip r:embed="rId8"/>
            <a:srcRect l="15278" t="33820" r="54167" b="24815"/>
            <a:stretch/>
          </p:blipFill>
          <p:spPr>
            <a:xfrm>
              <a:off x="3477445" y="3208277"/>
              <a:ext cx="8484542" cy="6461035"/>
            </a:xfrm>
            <a:prstGeom prst="rect">
              <a:avLst/>
            </a:prstGeom>
          </p:spPr>
        </p:pic>
        <p:sp>
          <p:nvSpPr>
            <p:cNvPr id="8" name="Rectangle 7">
              <a:extLst>
                <a:ext uri="{FF2B5EF4-FFF2-40B4-BE49-F238E27FC236}">
                  <a16:creationId xmlns:a16="http://schemas.microsoft.com/office/drawing/2014/main" id="{ECDFAB56-82BA-BB63-B1F7-6A6A1B088A61}"/>
                </a:ext>
              </a:extLst>
            </p:cNvPr>
            <p:cNvSpPr/>
            <p:nvPr/>
          </p:nvSpPr>
          <p:spPr>
            <a:xfrm>
              <a:off x="11277600" y="6034412"/>
              <a:ext cx="762000" cy="709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50523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8" name="ZoneTexte 7">
            <a:extLst>
              <a:ext uri="{FF2B5EF4-FFF2-40B4-BE49-F238E27FC236}">
                <a16:creationId xmlns:a16="http://schemas.microsoft.com/office/drawing/2014/main" id="{FD4C5BBE-192E-B49C-62A4-AC1D51883860}"/>
              </a:ext>
            </a:extLst>
          </p:cNvPr>
          <p:cNvSpPr txBox="1"/>
          <p:nvPr/>
        </p:nvSpPr>
        <p:spPr>
          <a:xfrm>
            <a:off x="1245800" y="4209398"/>
            <a:ext cx="15022749" cy="2954655"/>
          </a:xfrm>
          <a:prstGeom prst="rect">
            <a:avLst/>
          </a:prstGeom>
          <a:noFill/>
        </p:spPr>
        <p:txBody>
          <a:bodyPr wrap="square" rtlCol="0">
            <a:spAutoFit/>
          </a:bodyPr>
          <a:lstStyle/>
          <a:p>
            <a:r>
              <a:rPr lang="fr-FR" sz="2800" kern="0" dirty="0">
                <a:latin typeface="Times New Roman" panose="02020603050405020304" pitchFamily="18" charset="0"/>
                <a:cs typeface="Arial" panose="020B0604020202020204" pitchFamily="34" charset="0"/>
              </a:rPr>
              <a:t>La k-bipartition est une méthode de division d'un graphe en deux sous-graphes distincts de manière à équilibrer les sommets et les arêtes entre eux. Cette transformation simplifie l'analyse des graphes complexes en permettant une décomposition structurée.</a:t>
            </a:r>
          </a:p>
          <a:p>
            <a:r>
              <a:rPr lang="fr-FR" sz="2800" kern="0" dirty="0">
                <a:latin typeface="Times New Roman" panose="02020603050405020304" pitchFamily="18" charset="0"/>
                <a:cs typeface="Arial" panose="020B0604020202020204" pitchFamily="34" charset="0"/>
              </a:rPr>
              <a:t>Un graphe est dit k-parti (ou k-partite) s'il est possible de diviser son ensemble de sommets en k ensembles disjoints tels que chaque arête relie des sommets appartenant à des ensembles différents. En d'autres termes, il n'y a pas d'arête qui relie deux sommets du même ensemble.</a:t>
            </a:r>
          </a:p>
          <a:p>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2895600" y="1955606"/>
            <a:ext cx="7764794"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k-bipartition</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94962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929929" y="2172447"/>
            <a:ext cx="19312375" cy="1015663"/>
          </a:xfrm>
          <a:prstGeom prst="rect">
            <a:avLst/>
          </a:prstGeom>
          <a:noFill/>
        </p:spPr>
        <p:txBody>
          <a:bodyPr wrap="square" rtlCol="0">
            <a:spAutoFit/>
          </a:bodyPr>
          <a:lstStyle/>
          <a:p>
            <a:r>
              <a:rPr lang="fr-FR" sz="6000" b="1" kern="0" dirty="0">
                <a:effectLst/>
                <a:latin typeface="Times New Roman" panose="02020603050405020304" pitchFamily="18" charset="0"/>
                <a:ea typeface="Times New Roman" panose="02020603050405020304" pitchFamily="18" charset="0"/>
                <a:cs typeface="Arial" panose="020B0604020202020204" pitchFamily="34" charset="0"/>
              </a:rPr>
              <a:t>Applications et Utilité de la 𝑘-Bipartition</a:t>
            </a:r>
            <a:endParaRPr lang="fr-FR" sz="6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3A2562C2-B10D-8F14-F7A6-B767E421B2B9}"/>
              </a:ext>
            </a:extLst>
          </p:cNvPr>
          <p:cNvSpPr txBox="1"/>
          <p:nvPr/>
        </p:nvSpPr>
        <p:spPr>
          <a:xfrm>
            <a:off x="739742" y="4161312"/>
            <a:ext cx="14176281" cy="4339650"/>
          </a:xfrm>
          <a:prstGeom prst="rect">
            <a:avLst/>
          </a:prstGeom>
          <a:noFill/>
        </p:spPr>
        <p:txBody>
          <a:bodyPr wrap="square" rtlCol="0">
            <a:spAutoFit/>
          </a:bodyPr>
          <a:lstStyle/>
          <a:p>
            <a:pPr marL="457200" indent="-457200">
              <a:buFont typeface="Wingdings" panose="05000000000000000000" pitchFamily="2" charset="2"/>
              <a:buChar char="v"/>
            </a:pPr>
            <a:r>
              <a:rPr lang="fr-FR" sz="3200" b="1" u="sng" kern="0" dirty="0">
                <a:solidFill>
                  <a:schemeClr val="accent3">
                    <a:lumMod val="50000"/>
                  </a:schemeClr>
                </a:solidFill>
                <a:latin typeface="Times New Roman" panose="02020603050405020304" pitchFamily="18" charset="0"/>
                <a:cs typeface="Arial" panose="020B0604020202020204" pitchFamily="34" charset="0"/>
              </a:rPr>
              <a:t>Coloration des Sommets : </a:t>
            </a:r>
            <a:r>
              <a:rPr lang="fr-FR" sz="3200" kern="0" dirty="0">
                <a:latin typeface="Times New Roman" panose="02020603050405020304" pitchFamily="18" charset="0"/>
                <a:cs typeface="Arial" panose="020B0604020202020204" pitchFamily="34" charset="0"/>
              </a:rPr>
              <a:t>La k-bipartition peut être vue comme une extension de la coloration des sommets. Si un graphe peut être k-</a:t>
            </a:r>
            <a:r>
              <a:rPr lang="fr-FR" sz="3200" kern="0" dirty="0" err="1">
                <a:latin typeface="Times New Roman" panose="02020603050405020304" pitchFamily="18" charset="0"/>
                <a:cs typeface="Arial" panose="020B0604020202020204" pitchFamily="34" charset="0"/>
              </a:rPr>
              <a:t>bipartitionné</a:t>
            </a:r>
            <a:r>
              <a:rPr lang="fr-FR" sz="3200" kern="0" dirty="0">
                <a:latin typeface="Times New Roman" panose="02020603050405020304" pitchFamily="18" charset="0"/>
                <a:cs typeface="Arial" panose="020B0604020202020204" pitchFamily="34" charset="0"/>
              </a:rPr>
              <a:t>, alors il est 2k-colorable, car chaque sous-graphe biparti peut être colorié avec 2 couleurs.</a:t>
            </a:r>
          </a:p>
          <a:p>
            <a:endParaRPr lang="fr-FR" sz="3200" kern="0" dirty="0">
              <a:latin typeface="Times New Roman" panose="02020603050405020304" pitchFamily="18" charset="0"/>
              <a:cs typeface="Arial" panose="020B0604020202020204" pitchFamily="34" charset="0"/>
            </a:endParaRPr>
          </a:p>
          <a:p>
            <a:pPr marL="457200" indent="-457200">
              <a:buFont typeface="Wingdings" panose="05000000000000000000" pitchFamily="2" charset="2"/>
              <a:buChar char="v"/>
            </a:pPr>
            <a:r>
              <a:rPr lang="fr-FR" sz="3200" b="1" u="sng" kern="0" dirty="0">
                <a:solidFill>
                  <a:schemeClr val="accent3">
                    <a:lumMod val="50000"/>
                  </a:schemeClr>
                </a:solidFill>
                <a:latin typeface="Times New Roman" panose="02020603050405020304" pitchFamily="18" charset="0"/>
                <a:cs typeface="Arial" panose="020B0604020202020204" pitchFamily="34" charset="0"/>
              </a:rPr>
              <a:t>Optimisation : </a:t>
            </a:r>
            <a:r>
              <a:rPr lang="fr-FR" sz="3200" kern="0" dirty="0">
                <a:latin typeface="Times New Roman" panose="02020603050405020304" pitchFamily="18" charset="0"/>
                <a:cs typeface="Arial" panose="020B0604020202020204" pitchFamily="34" charset="0"/>
              </a:rPr>
              <a:t>De nombreux problèmes d'optimisation sur les graphes peuvent bénéficier de la connaissance de la k-bipartition. Par exemple, dans les réseaux, la k-bipartition peut aider à minimiser les interférences en séparant les nœuds de manière optimale.</a:t>
            </a:r>
          </a:p>
          <a:p>
            <a:endParaRPr lang="fr-FR" sz="2000" dirty="0"/>
          </a:p>
        </p:txBody>
      </p:sp>
    </p:spTree>
    <p:extLst>
      <p:ext uri="{BB962C8B-B14F-4D97-AF65-F5344CB8AC3E}">
        <p14:creationId xmlns:p14="http://schemas.microsoft.com/office/powerpoint/2010/main" val="1339717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371600" y="1741835"/>
            <a:ext cx="19312375" cy="1015663"/>
          </a:xfrm>
          <a:prstGeom prst="rect">
            <a:avLst/>
          </a:prstGeom>
          <a:noFill/>
        </p:spPr>
        <p:txBody>
          <a:bodyPr wrap="square" rtlCol="0">
            <a:spAutoFit/>
          </a:bodyPr>
          <a:lstStyle/>
          <a:p>
            <a:r>
              <a:rPr lang="fr-FR" sz="6000" b="1" u="sng" dirty="0">
                <a:solidFill>
                  <a:srgbClr val="FFC000"/>
                </a:solidFill>
              </a:rPr>
              <a:t>Exemples (k-bipartition ) :</a:t>
            </a:r>
          </a:p>
        </p:txBody>
      </p:sp>
      <p:sp>
        <p:nvSpPr>
          <p:cNvPr id="8" name="ZoneTexte 7">
            <a:extLst>
              <a:ext uri="{FF2B5EF4-FFF2-40B4-BE49-F238E27FC236}">
                <a16:creationId xmlns:a16="http://schemas.microsoft.com/office/drawing/2014/main" id="{483F7DF1-6B00-0EA3-4A70-7E3F77472A63}"/>
              </a:ext>
            </a:extLst>
          </p:cNvPr>
          <p:cNvSpPr txBox="1"/>
          <p:nvPr/>
        </p:nvSpPr>
        <p:spPr>
          <a:xfrm>
            <a:off x="700328" y="3150377"/>
            <a:ext cx="11930479" cy="5786199"/>
          </a:xfrm>
          <a:prstGeom prst="rect">
            <a:avLst/>
          </a:prstGeom>
          <a:noFill/>
        </p:spPr>
        <p:txBody>
          <a:bodyPr wrap="square" rtlCol="0">
            <a:spAutoFit/>
          </a:bodyPr>
          <a:lstStyle/>
          <a:p>
            <a:r>
              <a:rPr lang="fr-FR" sz="3600" b="1" u="sng" dirty="0">
                <a:solidFill>
                  <a:schemeClr val="accent3">
                    <a:lumMod val="50000"/>
                  </a:schemeClr>
                </a:solidFill>
              </a:rPr>
              <a:t>1. Graphe Biparti (k = 2) :</a:t>
            </a:r>
          </a:p>
          <a:p>
            <a:endParaRPr lang="fr-FR" sz="3600" b="1" u="sng" dirty="0">
              <a:solidFill>
                <a:schemeClr val="accent3">
                  <a:lumMod val="50000"/>
                </a:schemeClr>
              </a:solidFill>
            </a:endParaRPr>
          </a:p>
          <a:p>
            <a:r>
              <a:rPr lang="fr-FR" sz="2800" b="1" dirty="0">
                <a:latin typeface="ADLaM Display" panose="02010000000000000000" pitchFamily="2" charset="0"/>
                <a:ea typeface="ADLaM Display" panose="02010000000000000000" pitchFamily="2" charset="0"/>
                <a:cs typeface="ADLaM Display" panose="02010000000000000000" pitchFamily="2" charset="0"/>
              </a:rPr>
              <a:t>Description :</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Structure : </a:t>
            </a:r>
            <a:r>
              <a:rPr lang="fr-FR" sz="3200" kern="0" dirty="0">
                <a:latin typeface="Times New Roman" panose="02020603050405020304" pitchFamily="18" charset="0"/>
                <a:cs typeface="Arial" panose="020B0604020202020204" pitchFamily="34" charset="0"/>
              </a:rPr>
              <a:t>Le graphe est composé de deux ensembles de sommets, généralement notés U et V.</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Arêtes : </a:t>
            </a:r>
            <a:r>
              <a:rPr lang="fr-FR" sz="3200" kern="0" dirty="0">
                <a:latin typeface="Times New Roman" panose="02020603050405020304" pitchFamily="18" charset="0"/>
                <a:cs typeface="Arial" panose="020B0604020202020204" pitchFamily="34" charset="0"/>
              </a:rPr>
              <a:t>Chaque arête relie un sommet de U à un sommet de V.</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Propriétés : </a:t>
            </a:r>
            <a:r>
              <a:rPr lang="fr-FR" sz="3200" kern="0" dirty="0">
                <a:latin typeface="Times New Roman" panose="02020603050405020304" pitchFamily="18" charset="0"/>
                <a:cs typeface="Arial" panose="020B0604020202020204" pitchFamily="34" charset="0"/>
              </a:rPr>
              <a:t>Il n'y a pas d'arête reliant deux sommets du même ensemble. Ce type de graphe est utilisé pour modéliser des relations entre deux groupes distincts d'entités.</a:t>
            </a:r>
          </a:p>
          <a:p>
            <a:endParaRPr lang="fr-FR" sz="3200" kern="0" dirty="0">
              <a:latin typeface="Times New Roman" panose="02020603050405020304" pitchFamily="18" charset="0"/>
              <a:cs typeface="Arial" panose="020B0604020202020204" pitchFamily="34" charset="0"/>
            </a:endParaRPr>
          </a:p>
          <a:p>
            <a:r>
              <a:rPr lang="fr-FR" sz="2800" b="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Exemple concret :</a:t>
            </a:r>
          </a:p>
          <a:p>
            <a:endParaRPr lang="fr-FR" dirty="0"/>
          </a:p>
        </p:txBody>
      </p:sp>
      <p:sp>
        <p:nvSpPr>
          <p:cNvPr id="11" name="ZoneTexte 10">
            <a:extLst>
              <a:ext uri="{FF2B5EF4-FFF2-40B4-BE49-F238E27FC236}">
                <a16:creationId xmlns:a16="http://schemas.microsoft.com/office/drawing/2014/main" id="{9EA3DF4D-67E9-1AA7-9E6C-D5749073C3E2}"/>
              </a:ext>
            </a:extLst>
          </p:cNvPr>
          <p:cNvSpPr txBox="1"/>
          <p:nvPr/>
        </p:nvSpPr>
        <p:spPr>
          <a:xfrm>
            <a:off x="700328" y="8733732"/>
            <a:ext cx="17449800" cy="1354217"/>
          </a:xfrm>
          <a:prstGeom prst="rect">
            <a:avLst/>
          </a:prstGeom>
          <a:noFill/>
        </p:spPr>
        <p:txBody>
          <a:bodyPr wrap="square" rtlCol="0">
            <a:spAutoFit/>
          </a:bodyPr>
          <a:lstStyle/>
          <a:p>
            <a:r>
              <a:rPr lang="fr-FR" sz="2800" b="1" dirty="0">
                <a:latin typeface="ADLaM Display" panose="02010000000000000000" pitchFamily="2" charset="0"/>
                <a:ea typeface="ADLaM Display" panose="02010000000000000000" pitchFamily="2" charset="0"/>
                <a:cs typeface="ADLaM Display" panose="02010000000000000000" pitchFamily="2" charset="0"/>
              </a:rPr>
              <a:t>Utilisation : </a:t>
            </a:r>
            <a:r>
              <a:rPr lang="fr-FR" sz="3200" kern="0" dirty="0">
                <a:latin typeface="Times New Roman" panose="02020603050405020304" pitchFamily="18" charset="0"/>
                <a:cs typeface="Arial" panose="020B0604020202020204" pitchFamily="34" charset="0"/>
              </a:rPr>
              <a:t>Réseaux de recommandation (où U pourrait être un ensemble de films et V un ensemble de spectateurs).</a:t>
            </a:r>
          </a:p>
          <a:p>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C546C935-0104-A44C-6CB8-57F88F1C2FFA}"/>
              </a:ext>
            </a:extLst>
          </p:cNvPr>
          <p:cNvPicPr>
            <a:picLocks noChangeAspect="1"/>
          </p:cNvPicPr>
          <p:nvPr/>
        </p:nvPicPr>
        <p:blipFill rotWithShape="1">
          <a:blip r:embed="rId7">
            <a:extLst>
              <a:ext uri="{28A0092B-C50C-407E-A947-70E740481C1C}">
                <a14:useLocalDpi xmlns:a14="http://schemas.microsoft.com/office/drawing/2010/main" val="0"/>
              </a:ext>
            </a:extLst>
          </a:blip>
          <a:srcRect l="36564" r="37703" b="3024"/>
          <a:stretch/>
        </p:blipFill>
        <p:spPr>
          <a:xfrm>
            <a:off x="14192347" y="2599967"/>
            <a:ext cx="2406750" cy="6046706"/>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Encre 1">
                <a:extLst>
                  <a:ext uri="{FF2B5EF4-FFF2-40B4-BE49-F238E27FC236}">
                    <a16:creationId xmlns:a16="http://schemas.microsoft.com/office/drawing/2014/main" id="{AF9B1A66-73D5-2AC8-BDBA-60AF4EC428F2}"/>
                  </a:ext>
                </a:extLst>
              </p14:cNvPr>
              <p14:cNvContentPartPr/>
              <p14:nvPr/>
            </p14:nvContentPartPr>
            <p14:xfrm>
              <a:off x="15467880" y="4525920"/>
              <a:ext cx="16920" cy="365760"/>
            </p14:xfrm>
          </p:contentPart>
        </mc:Choice>
        <mc:Fallback xmlns="">
          <p:pic>
            <p:nvPicPr>
              <p:cNvPr id="2" name="Encre 1">
                <a:extLst>
                  <a:ext uri="{FF2B5EF4-FFF2-40B4-BE49-F238E27FC236}">
                    <a16:creationId xmlns:a16="http://schemas.microsoft.com/office/drawing/2014/main" id="{AF9B1A66-73D5-2AC8-BDBA-60AF4EC428F2}"/>
                  </a:ext>
                </a:extLst>
              </p:cNvPr>
              <p:cNvPicPr/>
              <p:nvPr/>
            </p:nvPicPr>
            <p:blipFill>
              <a:blip r:embed="rId9"/>
              <a:stretch>
                <a:fillRect/>
              </a:stretch>
            </p:blipFill>
            <p:spPr>
              <a:xfrm>
                <a:off x="15404880" y="4463280"/>
                <a:ext cx="142560" cy="491400"/>
              </a:xfrm>
              <a:prstGeom prst="rect">
                <a:avLst/>
              </a:prstGeom>
            </p:spPr>
          </p:pic>
        </mc:Fallback>
      </mc:AlternateContent>
    </p:spTree>
    <p:extLst>
      <p:ext uri="{BB962C8B-B14F-4D97-AF65-F5344CB8AC3E}">
        <p14:creationId xmlns:p14="http://schemas.microsoft.com/office/powerpoint/2010/main" val="16005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752600" y="1791143"/>
            <a:ext cx="19312375" cy="1015663"/>
          </a:xfrm>
          <a:prstGeom prst="rect">
            <a:avLst/>
          </a:prstGeom>
          <a:noFill/>
        </p:spPr>
        <p:txBody>
          <a:bodyPr wrap="square" rtlCol="0">
            <a:spAutoFit/>
          </a:bodyPr>
          <a:lstStyle/>
          <a:p>
            <a:r>
              <a:rPr lang="fr-FR" sz="6000" b="1" u="sng" dirty="0">
                <a:solidFill>
                  <a:srgbClr val="FFC000"/>
                </a:solidFill>
              </a:rPr>
              <a:t>Exemples :</a:t>
            </a:r>
          </a:p>
        </p:txBody>
      </p:sp>
      <p:sp>
        <p:nvSpPr>
          <p:cNvPr id="8" name="ZoneTexte 7">
            <a:extLst>
              <a:ext uri="{FF2B5EF4-FFF2-40B4-BE49-F238E27FC236}">
                <a16:creationId xmlns:a16="http://schemas.microsoft.com/office/drawing/2014/main" id="{483F7DF1-6B00-0EA3-4A70-7E3F77472A63}"/>
              </a:ext>
            </a:extLst>
          </p:cNvPr>
          <p:cNvSpPr txBox="1"/>
          <p:nvPr/>
        </p:nvSpPr>
        <p:spPr>
          <a:xfrm>
            <a:off x="267856" y="3188110"/>
            <a:ext cx="10857345" cy="5724644"/>
          </a:xfrm>
          <a:prstGeom prst="rect">
            <a:avLst/>
          </a:prstGeom>
          <a:noFill/>
        </p:spPr>
        <p:txBody>
          <a:bodyPr wrap="square" rtlCol="0">
            <a:spAutoFit/>
          </a:bodyPr>
          <a:lstStyle/>
          <a:p>
            <a:r>
              <a:rPr lang="fr-FR" sz="3600" b="1" u="sng" dirty="0">
                <a:solidFill>
                  <a:schemeClr val="accent3">
                    <a:lumMod val="50000"/>
                  </a:schemeClr>
                </a:solidFill>
              </a:rPr>
              <a:t>2. Graphe Biparti (k = 3) :</a:t>
            </a:r>
          </a:p>
          <a:p>
            <a:r>
              <a:rPr lang="fr-FR" sz="2800" b="1" dirty="0">
                <a:latin typeface="ADLaM Display" panose="02010000000000000000" pitchFamily="2" charset="0"/>
                <a:ea typeface="ADLaM Display" panose="02010000000000000000" pitchFamily="2" charset="0"/>
                <a:cs typeface="ADLaM Display" panose="02010000000000000000" pitchFamily="2" charset="0"/>
              </a:rPr>
              <a:t>Description :</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Structure : </a:t>
            </a:r>
            <a:r>
              <a:rPr lang="fr-FR" sz="3200" kern="0" dirty="0">
                <a:latin typeface="Times New Roman" panose="02020603050405020304" pitchFamily="18" charset="0"/>
                <a:cs typeface="Arial" panose="020B0604020202020204" pitchFamily="34" charset="0"/>
              </a:rPr>
              <a:t>Le graphe est composé de trois ensembles de sommets, notés 𝑈, 𝑉 et 𝑊.</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Arêtes : </a:t>
            </a:r>
            <a:r>
              <a:rPr lang="fr-FR" sz="3200" kern="0" dirty="0">
                <a:latin typeface="Times New Roman" panose="02020603050405020304" pitchFamily="18" charset="0"/>
                <a:cs typeface="Arial" panose="020B0604020202020204" pitchFamily="34" charset="0"/>
              </a:rPr>
              <a:t>Les arêtes relient les sommets entre différents ensembles (𝑈 à 𝑉, et 𝑉 à W).</a:t>
            </a:r>
          </a:p>
          <a:p>
            <a:pPr marL="457200" indent="-457200">
              <a:buFont typeface="Wingdings" panose="05000000000000000000" pitchFamily="2" charset="2"/>
              <a:buChar char="q"/>
            </a:pPr>
            <a:r>
              <a:rPr lang="fr-FR" sz="2800" b="1" dirty="0">
                <a:latin typeface="ADLaM Display" panose="02010000000000000000" pitchFamily="2" charset="0"/>
                <a:ea typeface="ADLaM Display" panose="02010000000000000000" pitchFamily="2" charset="0"/>
                <a:cs typeface="ADLaM Display" panose="02010000000000000000" pitchFamily="2" charset="0"/>
              </a:rPr>
              <a:t>Propriétés : </a:t>
            </a:r>
            <a:r>
              <a:rPr lang="fr-FR" sz="3200" kern="0" dirty="0">
                <a:latin typeface="Times New Roman" panose="02020603050405020304" pitchFamily="18" charset="0"/>
                <a:cs typeface="Arial" panose="020B0604020202020204" pitchFamily="34" charset="0"/>
              </a:rPr>
              <a:t>Il n'y a pas d'arête reliant deux sommets du même ensemble. Chaque ensemble est disjoint par rapport aux autres.</a:t>
            </a:r>
          </a:p>
          <a:p>
            <a:endParaRPr lang="fr-FR" sz="3200" kern="0" dirty="0">
              <a:latin typeface="Times New Roman" panose="02020603050405020304" pitchFamily="18" charset="0"/>
              <a:cs typeface="Arial" panose="020B0604020202020204" pitchFamily="34" charset="0"/>
            </a:endParaRPr>
          </a:p>
          <a:p>
            <a:r>
              <a:rPr lang="fr-FR" sz="2800" b="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Exemple concret :</a:t>
            </a:r>
          </a:p>
          <a:p>
            <a:endParaRPr lang="fr-FR" dirty="0"/>
          </a:p>
        </p:txBody>
      </p:sp>
      <p:pic>
        <p:nvPicPr>
          <p:cNvPr id="6" name="Image 5" descr="Une image contenant capture d’écran, ligne&#10;&#10;Description générée automatiquement">
            <a:extLst>
              <a:ext uri="{FF2B5EF4-FFF2-40B4-BE49-F238E27FC236}">
                <a16:creationId xmlns:a16="http://schemas.microsoft.com/office/drawing/2014/main" id="{39A0E941-2AE3-8BC6-E561-EE6CD67AD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785" y="3000249"/>
            <a:ext cx="7315215" cy="5486411"/>
          </a:xfrm>
          <a:prstGeom prst="rect">
            <a:avLst/>
          </a:prstGeom>
        </p:spPr>
      </p:pic>
      <p:sp>
        <p:nvSpPr>
          <p:cNvPr id="9" name="ZoneTexte 8">
            <a:extLst>
              <a:ext uri="{FF2B5EF4-FFF2-40B4-BE49-F238E27FC236}">
                <a16:creationId xmlns:a16="http://schemas.microsoft.com/office/drawing/2014/main" id="{0D2B0DAC-466D-B252-A4E9-1B9CF2F336C4}"/>
              </a:ext>
            </a:extLst>
          </p:cNvPr>
          <p:cNvSpPr txBox="1"/>
          <p:nvPr/>
        </p:nvSpPr>
        <p:spPr>
          <a:xfrm>
            <a:off x="324137" y="8912754"/>
            <a:ext cx="17977719" cy="1354217"/>
          </a:xfrm>
          <a:prstGeom prst="rect">
            <a:avLst/>
          </a:prstGeom>
          <a:noFill/>
        </p:spPr>
        <p:txBody>
          <a:bodyPr wrap="square" rtlCol="0">
            <a:spAutoFit/>
          </a:bodyPr>
          <a:lstStyle/>
          <a:p>
            <a:r>
              <a:rPr lang="fr-FR" sz="2800" b="1" dirty="0">
                <a:latin typeface="ADLaM Display" panose="02010000000000000000" pitchFamily="2" charset="0"/>
                <a:ea typeface="ADLaM Display" panose="02010000000000000000" pitchFamily="2" charset="0"/>
                <a:cs typeface="ADLaM Display" panose="02010000000000000000" pitchFamily="2" charset="0"/>
              </a:rPr>
              <a:t>Utilisation : </a:t>
            </a:r>
            <a:r>
              <a:rPr lang="fr-FR" sz="3200" kern="0" dirty="0">
                <a:latin typeface="Times New Roman" panose="02020603050405020304" pitchFamily="18" charset="0"/>
                <a:cs typeface="Arial" panose="020B0604020202020204" pitchFamily="34" charset="0"/>
              </a:rPr>
              <a:t>Modélisation de relations complexes impliquant trois groupes distincts, comme les réseaux de collaborations où 𝑈 pourrait être des projets, 𝑉 des chercheurs, et 𝑊 des institutions.</a:t>
            </a:r>
          </a:p>
          <a:p>
            <a:endParaRPr lang="fr-FR" dirty="0"/>
          </a:p>
        </p:txBody>
      </p:sp>
    </p:spTree>
    <p:extLst>
      <p:ext uri="{BB962C8B-B14F-4D97-AF65-F5344CB8AC3E}">
        <p14:creationId xmlns:p14="http://schemas.microsoft.com/office/powerpoint/2010/main" val="2664690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2467568" y="2647381"/>
            <a:ext cx="7764794"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k-réduction</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FB9AE446-B161-A73D-F69A-D9F1EC9CCE02}"/>
              </a:ext>
            </a:extLst>
          </p:cNvPr>
          <p:cNvSpPr txBox="1"/>
          <p:nvPr/>
        </p:nvSpPr>
        <p:spPr>
          <a:xfrm>
            <a:off x="1961460" y="4787420"/>
            <a:ext cx="13714660" cy="2042995"/>
          </a:xfrm>
          <a:prstGeom prst="rect">
            <a:avLst/>
          </a:prstGeom>
          <a:noFill/>
        </p:spPr>
        <p:txBody>
          <a:bodyPr wrap="square" rtlCol="0">
            <a:spAutoFit/>
          </a:bodyPr>
          <a:lstStyle/>
          <a:p>
            <a:pPr>
              <a:lnSpc>
                <a:spcPct val="115000"/>
              </a:lnSpc>
              <a:spcAft>
                <a:spcPts val="800"/>
              </a:spcAft>
            </a:pPr>
            <a:r>
              <a:rPr lang="fr-FR" sz="2800" kern="0" dirty="0">
                <a:latin typeface="Times New Roman" panose="02020603050405020304" pitchFamily="18" charset="0"/>
                <a:cs typeface="Arial" panose="020B0604020202020204" pitchFamily="34" charset="0"/>
              </a:rPr>
              <a:t>La notion de 𝑘-réduction dans la théorie des graphes fait référence à une technique utilisée pour simplifier ou transformer un graphe tout en préservant certaines de ses propriétés structurales. Cette transformation est particulièrement utile pour résoudre des problèmes complexes, améliorer l'efficacité des algorithmes ou analyser les propriétés des graphes.</a:t>
            </a:r>
            <a:endParaRPr lang="fr-FR" dirty="0"/>
          </a:p>
        </p:txBody>
      </p:sp>
    </p:spTree>
    <p:extLst>
      <p:ext uri="{BB962C8B-B14F-4D97-AF65-F5344CB8AC3E}">
        <p14:creationId xmlns:p14="http://schemas.microsoft.com/office/powerpoint/2010/main" val="1741420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2430782" y="2331138"/>
            <a:ext cx="10820400"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Définition k-réduction</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15A6CED8-9A9A-0AA2-EB38-009519D0F80E}"/>
              </a:ext>
            </a:extLst>
          </p:cNvPr>
          <p:cNvSpPr txBox="1"/>
          <p:nvPr/>
        </p:nvSpPr>
        <p:spPr>
          <a:xfrm>
            <a:off x="2057400" y="4626609"/>
            <a:ext cx="15163800" cy="2062103"/>
          </a:xfrm>
          <a:prstGeom prst="rect">
            <a:avLst/>
          </a:prstGeom>
          <a:noFill/>
        </p:spPr>
        <p:txBody>
          <a:bodyPr wrap="square" rtlCol="0">
            <a:spAutoFit/>
          </a:bodyPr>
          <a:lstStyle/>
          <a:p>
            <a:r>
              <a:rPr lang="fr-FR" sz="3200" kern="0" dirty="0">
                <a:latin typeface="Times New Roman" panose="02020603050405020304" pitchFamily="18" charset="0"/>
                <a:cs typeface="Arial" panose="020B0604020202020204" pitchFamily="34" charset="0"/>
              </a:rPr>
              <a:t>La 𝑘-réduction dans un graphe est une transformation qui consiste à réduire un graphe en supprimant ou en contractant certaines de ses parties (sous-graphes) de manière contrôlée. Le paramètre 𝑘 désigne généralement une taille ou une quantité spécifique impliquée dans cette réduction.</a:t>
            </a:r>
          </a:p>
        </p:txBody>
      </p:sp>
    </p:spTree>
    <p:extLst>
      <p:ext uri="{BB962C8B-B14F-4D97-AF65-F5344CB8AC3E}">
        <p14:creationId xmlns:p14="http://schemas.microsoft.com/office/powerpoint/2010/main" val="60157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14268" y="-137645"/>
            <a:ext cx="12618569" cy="10431075"/>
            <a:chOff x="0" y="0"/>
            <a:chExt cx="3405628" cy="2821327"/>
          </a:xfrm>
        </p:grpSpPr>
        <p:sp>
          <p:nvSpPr>
            <p:cNvPr id="3" name="Freeform 3"/>
            <p:cNvSpPr/>
            <p:nvPr/>
          </p:nvSpPr>
          <p:spPr>
            <a:xfrm>
              <a:off x="0" y="0"/>
              <a:ext cx="3405629" cy="2821327"/>
            </a:xfrm>
            <a:custGeom>
              <a:avLst/>
              <a:gdLst/>
              <a:ahLst/>
              <a:cxnLst/>
              <a:rect l="l" t="t" r="r" b="b"/>
              <a:pathLst>
                <a:path w="3405629" h="2821327">
                  <a:moveTo>
                    <a:pt x="0" y="0"/>
                  </a:moveTo>
                  <a:lnTo>
                    <a:pt x="3405629" y="0"/>
                  </a:lnTo>
                  <a:lnTo>
                    <a:pt x="3405629" y="2821327"/>
                  </a:lnTo>
                  <a:lnTo>
                    <a:pt x="0" y="2821327"/>
                  </a:lnTo>
                  <a:close/>
                </a:path>
              </a:pathLst>
            </a:custGeom>
            <a:solidFill>
              <a:srgbClr val="F0F9FB"/>
            </a:solidFill>
          </p:spPr>
          <p:txBody>
            <a:bodyPr/>
            <a:lstStyle/>
            <a:p>
              <a:endParaRPr lang="fr-FR"/>
            </a:p>
          </p:txBody>
        </p:sp>
        <p:sp>
          <p:nvSpPr>
            <p:cNvPr id="4" name="TextBox 4"/>
            <p:cNvSpPr txBox="1"/>
            <p:nvPr/>
          </p:nvSpPr>
          <p:spPr>
            <a:xfrm>
              <a:off x="0" y="-38100"/>
              <a:ext cx="3405628" cy="285942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646909" y="7058025"/>
            <a:ext cx="9952845" cy="466794"/>
          </a:xfrm>
          <a:prstGeom prst="rect">
            <a:avLst/>
          </a:prstGeom>
        </p:spPr>
        <p:txBody>
          <a:bodyPr lIns="0" tIns="0" rIns="0" bIns="0" rtlCol="0" anchor="t">
            <a:spAutoFit/>
          </a:bodyPr>
          <a:lstStyle/>
          <a:p>
            <a:pPr algn="l">
              <a:lnSpc>
                <a:spcPts val="3959"/>
              </a:lnSpc>
            </a:pPr>
            <a:r>
              <a:rPr lang="en-US" sz="3299" dirty="0">
                <a:solidFill>
                  <a:srgbClr val="000000"/>
                </a:solidFill>
                <a:latin typeface="Montserrat Classic Bold"/>
                <a:ea typeface="Montserrat Classic Bold"/>
                <a:cs typeface="Montserrat Classic Bold"/>
                <a:sym typeface="Montserrat Classic Bold"/>
              </a:rPr>
              <a:t>Implémentation </a:t>
            </a:r>
            <a:r>
              <a:rPr lang="en-US" sz="3299" dirty="0" err="1">
                <a:solidFill>
                  <a:srgbClr val="000000"/>
                </a:solidFill>
                <a:latin typeface="Montserrat Classic Bold"/>
                <a:ea typeface="Montserrat Classic Bold"/>
                <a:cs typeface="Montserrat Classic Bold"/>
                <a:sym typeface="Montserrat Classic Bold"/>
              </a:rPr>
              <a:t>en</a:t>
            </a:r>
            <a:r>
              <a:rPr lang="en-US" sz="3299" dirty="0">
                <a:solidFill>
                  <a:srgbClr val="000000"/>
                </a:solidFill>
                <a:latin typeface="Montserrat Classic Bold"/>
                <a:ea typeface="Montserrat Classic Bold"/>
                <a:cs typeface="Montserrat Classic Bold"/>
                <a:sym typeface="Montserrat Classic Bold"/>
              </a:rPr>
              <a:t> Python</a:t>
            </a:r>
          </a:p>
        </p:txBody>
      </p:sp>
      <p:sp>
        <p:nvSpPr>
          <p:cNvPr id="6" name="TextBox 6"/>
          <p:cNvSpPr txBox="1"/>
          <p:nvPr/>
        </p:nvSpPr>
        <p:spPr>
          <a:xfrm>
            <a:off x="4572973" y="6934200"/>
            <a:ext cx="2089176" cy="723900"/>
          </a:xfrm>
          <a:prstGeom prst="rect">
            <a:avLst/>
          </a:prstGeom>
        </p:spPr>
        <p:txBody>
          <a:bodyPr lIns="0" tIns="0" rIns="0" bIns="0" rtlCol="0" anchor="t">
            <a:spAutoFit/>
          </a:bodyPr>
          <a:lstStyle/>
          <a:p>
            <a:pPr algn="ctr">
              <a:lnSpc>
                <a:spcPts val="5759"/>
              </a:lnSpc>
            </a:pPr>
            <a:r>
              <a:rPr lang="en-US" sz="4799" dirty="0">
                <a:solidFill>
                  <a:srgbClr val="000000"/>
                </a:solidFill>
                <a:latin typeface="Montserrat Classic Bold"/>
                <a:ea typeface="Montserrat Classic Bold"/>
                <a:cs typeface="Montserrat Classic Bold"/>
                <a:sym typeface="Montserrat Classic Bold"/>
              </a:rPr>
              <a:t>06</a:t>
            </a:r>
          </a:p>
        </p:txBody>
      </p:sp>
      <p:sp>
        <p:nvSpPr>
          <p:cNvPr id="7" name="TextBox 7"/>
          <p:cNvSpPr txBox="1"/>
          <p:nvPr/>
        </p:nvSpPr>
        <p:spPr>
          <a:xfrm>
            <a:off x="4557733" y="1362261"/>
            <a:ext cx="2089176" cy="723900"/>
          </a:xfrm>
          <a:prstGeom prst="rect">
            <a:avLst/>
          </a:prstGeom>
        </p:spPr>
        <p:txBody>
          <a:bodyPr lIns="0" tIns="0" rIns="0" bIns="0" rtlCol="0" anchor="t">
            <a:spAutoFit/>
          </a:bodyPr>
          <a:lstStyle/>
          <a:p>
            <a:pPr algn="ctr">
              <a:lnSpc>
                <a:spcPts val="5759"/>
              </a:lnSpc>
            </a:pPr>
            <a:r>
              <a:rPr lang="en-US" sz="4799">
                <a:solidFill>
                  <a:srgbClr val="000000"/>
                </a:solidFill>
                <a:latin typeface="Montserrat Classic Bold"/>
                <a:ea typeface="Montserrat Classic Bold"/>
                <a:cs typeface="Montserrat Classic Bold"/>
                <a:sym typeface="Montserrat Classic Bold"/>
              </a:rPr>
              <a:t>01</a:t>
            </a:r>
          </a:p>
        </p:txBody>
      </p:sp>
      <p:sp>
        <p:nvSpPr>
          <p:cNvPr id="8" name="TextBox 8"/>
          <p:cNvSpPr txBox="1"/>
          <p:nvPr/>
        </p:nvSpPr>
        <p:spPr>
          <a:xfrm>
            <a:off x="6646909" y="1476561"/>
            <a:ext cx="6333539" cy="495300"/>
          </a:xfrm>
          <a:prstGeom prst="rect">
            <a:avLst/>
          </a:prstGeom>
        </p:spPr>
        <p:txBody>
          <a:bodyPr lIns="0" tIns="0" rIns="0" bIns="0" rtlCol="0" anchor="t">
            <a:spAutoFit/>
          </a:bodyPr>
          <a:lstStyle/>
          <a:p>
            <a:pPr algn="l">
              <a:lnSpc>
                <a:spcPts val="3959"/>
              </a:lnSpc>
            </a:pPr>
            <a:r>
              <a:rPr lang="en-US" sz="3299" dirty="0">
                <a:solidFill>
                  <a:srgbClr val="000000"/>
                </a:solidFill>
                <a:latin typeface="Montserrat Classic Bold"/>
                <a:ea typeface="Montserrat Classic Bold"/>
                <a:cs typeface="Montserrat Classic Bold"/>
                <a:sym typeface="Montserrat Classic Bold"/>
              </a:rPr>
              <a:t>INTRODUCTION</a:t>
            </a:r>
          </a:p>
        </p:txBody>
      </p:sp>
      <p:sp>
        <p:nvSpPr>
          <p:cNvPr id="9" name="TextBox 9"/>
          <p:cNvSpPr txBox="1"/>
          <p:nvPr/>
        </p:nvSpPr>
        <p:spPr>
          <a:xfrm>
            <a:off x="4557733" y="2375940"/>
            <a:ext cx="2089176" cy="723900"/>
          </a:xfrm>
          <a:prstGeom prst="rect">
            <a:avLst/>
          </a:prstGeom>
        </p:spPr>
        <p:txBody>
          <a:bodyPr lIns="0" tIns="0" rIns="0" bIns="0" rtlCol="0" anchor="t">
            <a:spAutoFit/>
          </a:bodyPr>
          <a:lstStyle/>
          <a:p>
            <a:pPr algn="ctr">
              <a:lnSpc>
                <a:spcPts val="5759"/>
              </a:lnSpc>
            </a:pPr>
            <a:r>
              <a:rPr lang="en-US" sz="4799">
                <a:solidFill>
                  <a:srgbClr val="000000"/>
                </a:solidFill>
                <a:latin typeface="Montserrat Classic Bold"/>
                <a:ea typeface="Montserrat Classic Bold"/>
                <a:cs typeface="Montserrat Classic Bold"/>
                <a:sym typeface="Montserrat Classic Bold"/>
              </a:rPr>
              <a:t>02</a:t>
            </a:r>
          </a:p>
        </p:txBody>
      </p:sp>
      <p:sp>
        <p:nvSpPr>
          <p:cNvPr id="10" name="TextBox 10"/>
          <p:cNvSpPr txBox="1"/>
          <p:nvPr/>
        </p:nvSpPr>
        <p:spPr>
          <a:xfrm>
            <a:off x="6646909" y="2490240"/>
            <a:ext cx="10333210" cy="466794"/>
          </a:xfrm>
          <a:prstGeom prst="rect">
            <a:avLst/>
          </a:prstGeom>
        </p:spPr>
        <p:txBody>
          <a:bodyPr lIns="0" tIns="0" rIns="0" bIns="0" rtlCol="0" anchor="t">
            <a:spAutoFit/>
          </a:bodyPr>
          <a:lstStyle/>
          <a:p>
            <a:pPr algn="l">
              <a:lnSpc>
                <a:spcPts val="3959"/>
              </a:lnSpc>
            </a:pPr>
            <a:r>
              <a:rPr lang="en-US" sz="3299" dirty="0">
                <a:solidFill>
                  <a:srgbClr val="000000"/>
                </a:solidFill>
                <a:latin typeface="Montserrat Classic Bold"/>
                <a:ea typeface="Montserrat Classic Bold"/>
                <a:cs typeface="Montserrat Classic Bold"/>
                <a:sym typeface="Montserrat Classic Bold"/>
              </a:rPr>
              <a:t>Concepts de base de la </a:t>
            </a:r>
            <a:r>
              <a:rPr lang="en-US" sz="3299" dirty="0" err="1">
                <a:solidFill>
                  <a:srgbClr val="000000"/>
                </a:solidFill>
                <a:latin typeface="Montserrat Classic Bold"/>
                <a:ea typeface="Montserrat Classic Bold"/>
                <a:cs typeface="Montserrat Classic Bold"/>
                <a:sym typeface="Montserrat Classic Bold"/>
              </a:rPr>
              <a:t>théorie</a:t>
            </a:r>
            <a:r>
              <a:rPr lang="en-US" sz="3299" dirty="0">
                <a:solidFill>
                  <a:srgbClr val="000000"/>
                </a:solidFill>
                <a:latin typeface="Montserrat Classic Bold"/>
                <a:ea typeface="Montserrat Classic Bold"/>
                <a:cs typeface="Montserrat Classic Bold"/>
                <a:sym typeface="Montserrat Classic Bold"/>
              </a:rPr>
              <a:t> des </a:t>
            </a:r>
            <a:r>
              <a:rPr lang="en-US" sz="3299" dirty="0" err="1">
                <a:solidFill>
                  <a:srgbClr val="000000"/>
                </a:solidFill>
                <a:latin typeface="Montserrat Classic Bold"/>
                <a:ea typeface="Montserrat Classic Bold"/>
                <a:cs typeface="Montserrat Classic Bold"/>
                <a:sym typeface="Montserrat Classic Bold"/>
              </a:rPr>
              <a:t>graphes</a:t>
            </a:r>
            <a:endParaRPr lang="en-US" sz="3299" dirty="0">
              <a:solidFill>
                <a:srgbClr val="000000"/>
              </a:solidFill>
              <a:latin typeface="Montserrat Classic Bold"/>
              <a:ea typeface="Montserrat Classic Bold"/>
              <a:cs typeface="Montserrat Classic Bold"/>
              <a:sym typeface="Montserrat Classic Bold"/>
            </a:endParaRPr>
          </a:p>
        </p:txBody>
      </p:sp>
      <p:sp>
        <p:nvSpPr>
          <p:cNvPr id="11" name="TextBox 11"/>
          <p:cNvSpPr txBox="1"/>
          <p:nvPr/>
        </p:nvSpPr>
        <p:spPr>
          <a:xfrm>
            <a:off x="4557733" y="3389619"/>
            <a:ext cx="2089176" cy="723900"/>
          </a:xfrm>
          <a:prstGeom prst="rect">
            <a:avLst/>
          </a:prstGeom>
        </p:spPr>
        <p:txBody>
          <a:bodyPr lIns="0" tIns="0" rIns="0" bIns="0" rtlCol="0" anchor="t">
            <a:spAutoFit/>
          </a:bodyPr>
          <a:lstStyle/>
          <a:p>
            <a:pPr algn="ctr">
              <a:lnSpc>
                <a:spcPts val="5759"/>
              </a:lnSpc>
            </a:pPr>
            <a:r>
              <a:rPr lang="en-US" sz="4799">
                <a:solidFill>
                  <a:srgbClr val="000000"/>
                </a:solidFill>
                <a:latin typeface="Montserrat Classic Bold"/>
                <a:ea typeface="Montserrat Classic Bold"/>
                <a:cs typeface="Montserrat Classic Bold"/>
                <a:sym typeface="Montserrat Classic Bold"/>
              </a:rPr>
              <a:t>03</a:t>
            </a:r>
          </a:p>
        </p:txBody>
      </p:sp>
      <p:sp>
        <p:nvSpPr>
          <p:cNvPr id="12" name="TextBox 12"/>
          <p:cNvSpPr txBox="1"/>
          <p:nvPr/>
        </p:nvSpPr>
        <p:spPr>
          <a:xfrm>
            <a:off x="6646909" y="3503919"/>
            <a:ext cx="7916724" cy="466794"/>
          </a:xfrm>
          <a:prstGeom prst="rect">
            <a:avLst/>
          </a:prstGeom>
        </p:spPr>
        <p:txBody>
          <a:bodyPr wrap="square" lIns="0" tIns="0" rIns="0" bIns="0" rtlCol="0" anchor="t">
            <a:spAutoFit/>
          </a:bodyPr>
          <a:lstStyle/>
          <a:p>
            <a:pPr algn="l">
              <a:lnSpc>
                <a:spcPts val="3959"/>
              </a:lnSpc>
            </a:pPr>
            <a:r>
              <a:rPr lang="en-US" sz="3299" dirty="0">
                <a:solidFill>
                  <a:srgbClr val="000000"/>
                </a:solidFill>
                <a:latin typeface="Montserrat Classic Bold"/>
                <a:ea typeface="Montserrat Classic Bold"/>
                <a:cs typeface="Montserrat Classic Bold"/>
                <a:sym typeface="Montserrat Classic Bold"/>
              </a:rPr>
              <a:t>Transformations </a:t>
            </a:r>
            <a:r>
              <a:rPr lang="en-US" sz="3299" dirty="0" err="1">
                <a:solidFill>
                  <a:srgbClr val="000000"/>
                </a:solidFill>
                <a:latin typeface="Montserrat Classic Bold"/>
                <a:ea typeface="Montserrat Classic Bold"/>
                <a:cs typeface="Montserrat Classic Bold"/>
                <a:sym typeface="Montserrat Classic Bold"/>
              </a:rPr>
              <a:t>géometriques</a:t>
            </a:r>
            <a:endParaRPr lang="en-US" sz="3299" dirty="0">
              <a:solidFill>
                <a:srgbClr val="000000"/>
              </a:solidFill>
              <a:latin typeface="Montserrat Classic Bold"/>
              <a:ea typeface="Montserrat Classic Bold"/>
              <a:cs typeface="Montserrat Classic Bold"/>
              <a:sym typeface="Montserrat Classic Bold"/>
            </a:endParaRPr>
          </a:p>
        </p:txBody>
      </p:sp>
      <p:sp>
        <p:nvSpPr>
          <p:cNvPr id="13" name="TextBox 13"/>
          <p:cNvSpPr txBox="1"/>
          <p:nvPr/>
        </p:nvSpPr>
        <p:spPr>
          <a:xfrm>
            <a:off x="4557733" y="4403298"/>
            <a:ext cx="2089176" cy="723900"/>
          </a:xfrm>
          <a:prstGeom prst="rect">
            <a:avLst/>
          </a:prstGeom>
        </p:spPr>
        <p:txBody>
          <a:bodyPr lIns="0" tIns="0" rIns="0" bIns="0" rtlCol="0" anchor="t">
            <a:spAutoFit/>
          </a:bodyPr>
          <a:lstStyle/>
          <a:p>
            <a:pPr algn="ctr">
              <a:lnSpc>
                <a:spcPts val="5759"/>
              </a:lnSpc>
            </a:pPr>
            <a:r>
              <a:rPr lang="en-US" sz="4799">
                <a:solidFill>
                  <a:srgbClr val="000000"/>
                </a:solidFill>
                <a:latin typeface="Montserrat Classic Bold"/>
                <a:ea typeface="Montserrat Classic Bold"/>
                <a:cs typeface="Montserrat Classic Bold"/>
                <a:sym typeface="Montserrat Classic Bold"/>
              </a:rPr>
              <a:t>04</a:t>
            </a:r>
          </a:p>
        </p:txBody>
      </p:sp>
      <p:sp>
        <p:nvSpPr>
          <p:cNvPr id="14" name="TextBox 14"/>
          <p:cNvSpPr txBox="1"/>
          <p:nvPr/>
        </p:nvSpPr>
        <p:spPr>
          <a:xfrm>
            <a:off x="6646909" y="4457700"/>
            <a:ext cx="11488691" cy="979755"/>
          </a:xfrm>
          <a:prstGeom prst="rect">
            <a:avLst/>
          </a:prstGeom>
        </p:spPr>
        <p:txBody>
          <a:bodyPr wrap="square" lIns="0" tIns="0" rIns="0" bIns="0" rtlCol="0" anchor="t">
            <a:spAutoFit/>
          </a:bodyPr>
          <a:lstStyle/>
          <a:p>
            <a:pPr algn="l">
              <a:lnSpc>
                <a:spcPts val="3959"/>
              </a:lnSpc>
            </a:pPr>
            <a:r>
              <a:rPr lang="en-US" sz="3299" dirty="0" err="1">
                <a:solidFill>
                  <a:srgbClr val="000000"/>
                </a:solidFill>
                <a:latin typeface="Montserrat Classic Bold"/>
                <a:ea typeface="Montserrat Classic Bold"/>
                <a:cs typeface="Montserrat Classic Bold"/>
                <a:sym typeface="Montserrat Classic Bold"/>
              </a:rPr>
              <a:t>Analyse</a:t>
            </a:r>
            <a:r>
              <a:rPr lang="en-US" sz="3299" dirty="0">
                <a:solidFill>
                  <a:srgbClr val="000000"/>
                </a:solidFill>
                <a:latin typeface="Montserrat Classic Bold"/>
                <a:ea typeface="Montserrat Classic Bold"/>
                <a:cs typeface="Montserrat Classic Bold"/>
                <a:sym typeface="Montserrat Classic Bold"/>
              </a:rPr>
              <a:t> de la </a:t>
            </a:r>
            <a:r>
              <a:rPr lang="en-US" sz="3299" dirty="0" err="1">
                <a:solidFill>
                  <a:srgbClr val="000000"/>
                </a:solidFill>
                <a:latin typeface="Montserrat Classic Bold"/>
                <a:ea typeface="Montserrat Classic Bold"/>
                <a:cs typeface="Montserrat Classic Bold"/>
                <a:sym typeface="Montserrat Classic Bold"/>
              </a:rPr>
              <a:t>complexité</a:t>
            </a:r>
            <a:r>
              <a:rPr lang="en-US" sz="3299" dirty="0">
                <a:solidFill>
                  <a:srgbClr val="000000"/>
                </a:solidFill>
                <a:latin typeface="Montserrat Classic Bold"/>
                <a:ea typeface="Montserrat Classic Bold"/>
                <a:cs typeface="Montserrat Classic Bold"/>
                <a:sym typeface="Montserrat Classic Bold"/>
              </a:rPr>
              <a:t> après les transformations </a:t>
            </a:r>
            <a:r>
              <a:rPr lang="en-US" sz="3299" dirty="0" err="1">
                <a:solidFill>
                  <a:srgbClr val="000000"/>
                </a:solidFill>
                <a:latin typeface="Montserrat Classic Bold"/>
                <a:ea typeface="Montserrat Classic Bold"/>
                <a:cs typeface="Montserrat Classic Bold"/>
                <a:sym typeface="Montserrat Classic Bold"/>
              </a:rPr>
              <a:t>géométriques</a:t>
            </a:r>
            <a:r>
              <a:rPr lang="en-US" sz="3299" dirty="0">
                <a:solidFill>
                  <a:srgbClr val="000000"/>
                </a:solidFill>
                <a:latin typeface="Montserrat Classic Bold"/>
                <a:ea typeface="Montserrat Classic Bold"/>
                <a:cs typeface="Montserrat Classic Bold"/>
                <a:sym typeface="Montserrat Classic Bold"/>
              </a:rPr>
              <a:t> </a:t>
            </a:r>
          </a:p>
        </p:txBody>
      </p:sp>
      <p:sp>
        <p:nvSpPr>
          <p:cNvPr id="15" name="TextBox 15"/>
          <p:cNvSpPr txBox="1"/>
          <p:nvPr/>
        </p:nvSpPr>
        <p:spPr>
          <a:xfrm>
            <a:off x="4557733" y="5753100"/>
            <a:ext cx="2089176" cy="723900"/>
          </a:xfrm>
          <a:prstGeom prst="rect">
            <a:avLst/>
          </a:prstGeom>
        </p:spPr>
        <p:txBody>
          <a:bodyPr lIns="0" tIns="0" rIns="0" bIns="0" rtlCol="0" anchor="t">
            <a:spAutoFit/>
          </a:bodyPr>
          <a:lstStyle/>
          <a:p>
            <a:pPr algn="ctr">
              <a:lnSpc>
                <a:spcPts val="5759"/>
              </a:lnSpc>
            </a:pPr>
            <a:r>
              <a:rPr lang="en-US" sz="4799" dirty="0">
                <a:solidFill>
                  <a:srgbClr val="000000"/>
                </a:solidFill>
                <a:latin typeface="Montserrat Classic Bold"/>
                <a:ea typeface="Montserrat Classic Bold"/>
                <a:cs typeface="Montserrat Classic Bold"/>
                <a:sym typeface="Montserrat Classic Bold"/>
              </a:rPr>
              <a:t>05</a:t>
            </a:r>
          </a:p>
        </p:txBody>
      </p:sp>
      <p:sp>
        <p:nvSpPr>
          <p:cNvPr id="16" name="TextBox 16"/>
          <p:cNvSpPr txBox="1"/>
          <p:nvPr/>
        </p:nvSpPr>
        <p:spPr>
          <a:xfrm>
            <a:off x="6646909" y="5867400"/>
            <a:ext cx="10333210" cy="466794"/>
          </a:xfrm>
          <a:prstGeom prst="rect">
            <a:avLst/>
          </a:prstGeom>
        </p:spPr>
        <p:txBody>
          <a:bodyPr wrap="square" lIns="0" tIns="0" rIns="0" bIns="0" rtlCol="0" anchor="t">
            <a:spAutoFit/>
          </a:bodyPr>
          <a:lstStyle/>
          <a:p>
            <a:pPr algn="l">
              <a:lnSpc>
                <a:spcPts val="3959"/>
              </a:lnSpc>
            </a:pPr>
            <a:r>
              <a:rPr lang="en-US" sz="3299" dirty="0" err="1">
                <a:solidFill>
                  <a:srgbClr val="000000"/>
                </a:solidFill>
                <a:latin typeface="Montserrat Classic Bold"/>
                <a:ea typeface="Montserrat Classic Bold"/>
                <a:cs typeface="Montserrat Classic Bold"/>
                <a:sym typeface="Montserrat Classic Bold"/>
              </a:rPr>
              <a:t>Réseaux</a:t>
            </a:r>
            <a:r>
              <a:rPr lang="en-US" sz="3299" dirty="0">
                <a:solidFill>
                  <a:srgbClr val="000000"/>
                </a:solidFill>
                <a:latin typeface="Montserrat Classic Bold"/>
                <a:ea typeface="Montserrat Classic Bold"/>
                <a:cs typeface="Montserrat Classic Bold"/>
                <a:sym typeface="Montserrat Classic Bold"/>
              </a:rPr>
              <a:t> complexes : Small-world et scale free</a:t>
            </a:r>
          </a:p>
        </p:txBody>
      </p:sp>
      <p:sp>
        <p:nvSpPr>
          <p:cNvPr id="17" name="TextBox 17"/>
          <p:cNvSpPr txBox="1"/>
          <p:nvPr/>
        </p:nvSpPr>
        <p:spPr>
          <a:xfrm>
            <a:off x="4557733" y="8297556"/>
            <a:ext cx="2089176" cy="723900"/>
          </a:xfrm>
          <a:prstGeom prst="rect">
            <a:avLst/>
          </a:prstGeom>
        </p:spPr>
        <p:txBody>
          <a:bodyPr lIns="0" tIns="0" rIns="0" bIns="0" rtlCol="0" anchor="t">
            <a:spAutoFit/>
          </a:bodyPr>
          <a:lstStyle/>
          <a:p>
            <a:pPr algn="ctr">
              <a:lnSpc>
                <a:spcPts val="5759"/>
              </a:lnSpc>
            </a:pPr>
            <a:r>
              <a:rPr lang="en-US" sz="4799">
                <a:solidFill>
                  <a:srgbClr val="000000"/>
                </a:solidFill>
                <a:latin typeface="Montserrat Classic Bold"/>
                <a:ea typeface="Montserrat Classic Bold"/>
                <a:cs typeface="Montserrat Classic Bold"/>
                <a:sym typeface="Montserrat Classic Bold"/>
              </a:rPr>
              <a:t>08</a:t>
            </a:r>
          </a:p>
        </p:txBody>
      </p:sp>
      <p:sp>
        <p:nvSpPr>
          <p:cNvPr id="19" name="TextBox 19"/>
          <p:cNvSpPr txBox="1"/>
          <p:nvPr/>
        </p:nvSpPr>
        <p:spPr>
          <a:xfrm>
            <a:off x="6646909" y="8411856"/>
            <a:ext cx="7621177" cy="466794"/>
          </a:xfrm>
          <a:prstGeom prst="rect">
            <a:avLst/>
          </a:prstGeom>
        </p:spPr>
        <p:txBody>
          <a:bodyPr lIns="0" tIns="0" rIns="0" bIns="0" rtlCol="0" anchor="t">
            <a:spAutoFit/>
          </a:bodyPr>
          <a:lstStyle/>
          <a:p>
            <a:pPr algn="l">
              <a:lnSpc>
                <a:spcPts val="3959"/>
              </a:lnSpc>
            </a:pPr>
            <a:r>
              <a:rPr lang="en-US" sz="3299" dirty="0">
                <a:solidFill>
                  <a:srgbClr val="000000"/>
                </a:solidFill>
                <a:latin typeface="Montserrat Classic Bold"/>
                <a:ea typeface="Montserrat Classic Bold"/>
                <a:cs typeface="Montserrat Classic Bold"/>
                <a:sym typeface="Montserrat Classic Bold"/>
              </a:rPr>
              <a:t>Conclusion</a:t>
            </a:r>
          </a:p>
        </p:txBody>
      </p:sp>
      <p:sp>
        <p:nvSpPr>
          <p:cNvPr id="21" name="Freeform 21"/>
          <p:cNvSpPr/>
          <p:nvPr/>
        </p:nvSpPr>
        <p:spPr>
          <a:xfrm rot="-5400000" flipH="1" flipV="1">
            <a:off x="-463781" y="6123258"/>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2" name="Freeform 22"/>
          <p:cNvSpPr/>
          <p:nvPr/>
        </p:nvSpPr>
        <p:spPr>
          <a:xfrm rot="-5400000">
            <a:off x="14116481"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3" name="Freeform 23"/>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34" name="Freeform 34"/>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5" name="Freeform 35"/>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36" name="TextBox 36"/>
          <p:cNvSpPr txBox="1"/>
          <p:nvPr/>
        </p:nvSpPr>
        <p:spPr>
          <a:xfrm>
            <a:off x="923272" y="524192"/>
            <a:ext cx="8220728" cy="1113790"/>
          </a:xfrm>
          <a:prstGeom prst="rect">
            <a:avLst/>
          </a:prstGeom>
        </p:spPr>
        <p:txBody>
          <a:bodyPr lIns="0" tIns="0" rIns="0" bIns="0" rtlCol="0" anchor="t">
            <a:spAutoFit/>
          </a:bodyPr>
          <a:lstStyle/>
          <a:p>
            <a:pPr algn="l">
              <a:lnSpc>
                <a:spcPts val="8480"/>
              </a:lnSpc>
            </a:pPr>
            <a:r>
              <a:rPr lang="en-US" sz="8000">
                <a:solidFill>
                  <a:srgbClr val="000000"/>
                </a:solidFill>
                <a:latin typeface="Montserrat Classic Bold"/>
                <a:ea typeface="Montserrat Classic Bold"/>
                <a:cs typeface="Montserrat Classic Bold"/>
                <a:sym typeface="Montserrat Classic Bold"/>
              </a:rPr>
              <a:t>PLAN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898398" y="1805820"/>
            <a:ext cx="13106401"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Objectifs de la 𝑘-réduction :</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A1E8547A-FBDC-E2AE-4483-CC6EF6C0A869}"/>
              </a:ext>
            </a:extLst>
          </p:cNvPr>
          <p:cNvSpPr txBox="1"/>
          <p:nvPr/>
        </p:nvSpPr>
        <p:spPr>
          <a:xfrm>
            <a:off x="1374681" y="4053829"/>
            <a:ext cx="14478000" cy="40010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3200" b="1" u="sng" dirty="0">
                <a:solidFill>
                  <a:srgbClr val="0070C0"/>
                </a:solidFill>
              </a:rPr>
              <a:t>Simplification</a:t>
            </a:r>
            <a:r>
              <a:rPr lang="fr-FR" altLang="fr-FR" sz="2800" b="1" kern="0" dirty="0">
                <a:latin typeface="Times New Roman" panose="02020603050405020304" pitchFamily="18" charset="0"/>
                <a:cs typeface="Arial" panose="020B0604020202020204" pitchFamily="34" charset="0"/>
              </a:rPr>
              <a:t> : </a:t>
            </a:r>
            <a:r>
              <a:rPr lang="fr-FR" altLang="fr-FR" sz="2800" kern="0" dirty="0">
                <a:latin typeface="Times New Roman" panose="02020603050405020304" pitchFamily="18" charset="0"/>
                <a:cs typeface="Arial" panose="020B0604020202020204" pitchFamily="34" charset="0"/>
              </a:rPr>
              <a:t>Réduire la complexité du graphe pour faciliter son analyse ou son traitement algorithmique.</a:t>
            </a:r>
          </a:p>
          <a:p>
            <a:pPr marL="0" marR="0" lvl="0" indent="0" algn="l" defTabSz="914400" rtl="0" eaLnBrk="0" fontAlgn="base" latinLnBrk="0" hangingPunct="0">
              <a:lnSpc>
                <a:spcPct val="100000"/>
              </a:lnSpc>
              <a:spcBef>
                <a:spcPct val="0"/>
              </a:spcBef>
              <a:spcAft>
                <a:spcPct val="0"/>
              </a:spcAft>
              <a:buClrTx/>
              <a:buSzTx/>
              <a:tabLst/>
            </a:pPr>
            <a:endParaRPr lang="fr-FR" altLang="fr-FR" sz="2800" kern="0" dirty="0">
              <a:latin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3200" b="1" u="sng" dirty="0">
                <a:solidFill>
                  <a:srgbClr val="0070C0"/>
                </a:solidFill>
              </a:rPr>
              <a:t>Préservation</a:t>
            </a:r>
            <a:r>
              <a:rPr lang="fr-FR" altLang="fr-FR" sz="2800" b="1" kern="0" dirty="0">
                <a:latin typeface="Times New Roman" panose="02020603050405020304" pitchFamily="18" charset="0"/>
                <a:cs typeface="Arial" panose="020B0604020202020204" pitchFamily="34" charset="0"/>
              </a:rPr>
              <a:t> </a:t>
            </a:r>
            <a:r>
              <a:rPr lang="fr-FR" altLang="fr-FR" sz="3200" b="1" u="sng" dirty="0">
                <a:solidFill>
                  <a:srgbClr val="0070C0"/>
                </a:solidFill>
              </a:rPr>
              <a:t>des propriétés : </a:t>
            </a:r>
            <a:r>
              <a:rPr lang="fr-FR" altLang="fr-FR" sz="2800" kern="0" dirty="0">
                <a:latin typeface="Times New Roman" panose="02020603050405020304" pitchFamily="18" charset="0"/>
                <a:cs typeface="Arial" panose="020B0604020202020204" pitchFamily="34" charset="0"/>
              </a:rPr>
              <a:t>Maintenir certaines propriétés importantes du graphe original, comme la connectivité, les chemins critiques, les cycles, etc.</a:t>
            </a:r>
          </a:p>
          <a:p>
            <a:pPr marL="0" marR="0" lvl="0" indent="0" algn="l" defTabSz="914400" rtl="0" eaLnBrk="0" fontAlgn="base" latinLnBrk="0" hangingPunct="0">
              <a:lnSpc>
                <a:spcPct val="100000"/>
              </a:lnSpc>
              <a:spcBef>
                <a:spcPct val="0"/>
              </a:spcBef>
              <a:spcAft>
                <a:spcPct val="0"/>
              </a:spcAft>
              <a:buClrTx/>
              <a:buSzTx/>
              <a:tabLst/>
            </a:pPr>
            <a:endParaRPr lang="fr-FR" altLang="fr-FR" sz="2800" kern="0" dirty="0">
              <a:latin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fr-FR" altLang="fr-FR" sz="3200" b="1" u="sng" dirty="0">
                <a:solidFill>
                  <a:srgbClr val="0070C0"/>
                </a:solidFill>
              </a:rPr>
              <a:t>Optimisation : </a:t>
            </a:r>
            <a:r>
              <a:rPr lang="fr-FR" altLang="fr-FR" sz="2800" kern="0" dirty="0">
                <a:latin typeface="Times New Roman" panose="02020603050405020304" pitchFamily="18" charset="0"/>
                <a:cs typeface="Arial" panose="020B0604020202020204" pitchFamily="34" charset="0"/>
              </a:rPr>
              <a:t>Aider à résoudre des problèmes d'optimisation sur les graphes en réduisant la taille du problème sans perdre des solutions optimales. </a:t>
            </a:r>
          </a:p>
          <a:p>
            <a:endParaRPr lang="fr-FR" dirty="0"/>
          </a:p>
        </p:txBody>
      </p:sp>
    </p:spTree>
    <p:extLst>
      <p:ext uri="{BB962C8B-B14F-4D97-AF65-F5344CB8AC3E}">
        <p14:creationId xmlns:p14="http://schemas.microsoft.com/office/powerpoint/2010/main" val="37004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898398" y="1805820"/>
            <a:ext cx="13106401"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Types de 𝑘-réduction :</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A1E8547A-FBDC-E2AE-4483-CC6EF6C0A869}"/>
              </a:ext>
            </a:extLst>
          </p:cNvPr>
          <p:cNvSpPr txBox="1"/>
          <p:nvPr/>
        </p:nvSpPr>
        <p:spPr>
          <a:xfrm>
            <a:off x="931198" y="4321924"/>
            <a:ext cx="14478000" cy="584775"/>
          </a:xfrm>
          <a:prstGeom prst="rect">
            <a:avLst/>
          </a:prstGeom>
          <a:noFill/>
        </p:spPr>
        <p:txBody>
          <a:bodyPr wrap="square" rtlCol="0">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arenR"/>
              <a:tabLst/>
            </a:pPr>
            <a:r>
              <a:rPr lang="fr-FR" sz="3200" b="1" u="sng" dirty="0">
                <a:solidFill>
                  <a:srgbClr val="0070C0"/>
                </a:solidFill>
              </a:rPr>
              <a:t>Contraction des arêtes</a:t>
            </a:r>
            <a:r>
              <a:rPr lang="fr-FR" sz="3200" u="sng" dirty="0">
                <a:solidFill>
                  <a:srgbClr val="0070C0"/>
                </a:solidFill>
              </a:rPr>
              <a:t> :</a:t>
            </a:r>
            <a:endParaRPr lang="fr-FR" sz="2000" u="sng" dirty="0">
              <a:solidFill>
                <a:srgbClr val="0070C0"/>
              </a:solidFill>
            </a:endParaRPr>
          </a:p>
        </p:txBody>
      </p:sp>
      <p:sp>
        <p:nvSpPr>
          <p:cNvPr id="5" name="ZoneTexte 4">
            <a:extLst>
              <a:ext uri="{FF2B5EF4-FFF2-40B4-BE49-F238E27FC236}">
                <a16:creationId xmlns:a16="http://schemas.microsoft.com/office/drawing/2014/main" id="{7E4D8CF7-FDEA-C83B-0577-EFF3C40A2229}"/>
              </a:ext>
            </a:extLst>
          </p:cNvPr>
          <p:cNvSpPr txBox="1"/>
          <p:nvPr/>
        </p:nvSpPr>
        <p:spPr>
          <a:xfrm>
            <a:off x="1384900" y="3248538"/>
            <a:ext cx="15518200" cy="954107"/>
          </a:xfrm>
          <a:prstGeom prst="rect">
            <a:avLst/>
          </a:prstGeom>
          <a:noFill/>
        </p:spPr>
        <p:txBody>
          <a:bodyPr wrap="square" rtlCol="0">
            <a:spAutoFit/>
          </a:bodyPr>
          <a:lstStyle/>
          <a:p>
            <a:r>
              <a:rPr lang="fr-FR" sz="2800" kern="0" dirty="0">
                <a:latin typeface="Times New Roman" panose="02020603050405020304" pitchFamily="18" charset="0"/>
                <a:cs typeface="Arial" panose="020B0604020202020204" pitchFamily="34" charset="0"/>
              </a:rPr>
              <a:t>Il existe plusieurs approches pour réaliser une k-réduction, en fonction de l'objectif et du type de graphe. Voici quelques exemples courants :</a:t>
            </a:r>
          </a:p>
        </p:txBody>
      </p:sp>
      <p:sp>
        <p:nvSpPr>
          <p:cNvPr id="6" name="ZoneTexte 5">
            <a:extLst>
              <a:ext uri="{FF2B5EF4-FFF2-40B4-BE49-F238E27FC236}">
                <a16:creationId xmlns:a16="http://schemas.microsoft.com/office/drawing/2014/main" id="{7DDE5835-5D65-F997-1506-E3517C0BCCEB}"/>
              </a:ext>
            </a:extLst>
          </p:cNvPr>
          <p:cNvSpPr txBox="1"/>
          <p:nvPr/>
        </p:nvSpPr>
        <p:spPr>
          <a:xfrm>
            <a:off x="1384900" y="5048312"/>
            <a:ext cx="9769041" cy="4427109"/>
          </a:xfrm>
          <a:prstGeom prst="rect">
            <a:avLst/>
          </a:prstGeom>
          <a:noFill/>
        </p:spPr>
        <p:txBody>
          <a:bodyPr wrap="square" rtlCol="0">
            <a:spAutoFit/>
          </a:bodyPr>
          <a:lstStyle/>
          <a:p>
            <a:pPr lvl="0" rtl="0">
              <a:lnSpc>
                <a:spcPct val="115000"/>
              </a:lnSpc>
              <a:spcAft>
                <a:spcPts val="800"/>
              </a:spcAft>
              <a:tabLst>
                <a:tab pos="457200" algn="l"/>
              </a:tabLst>
            </a:pPr>
            <a:r>
              <a:rPr lang="fr-FR" sz="2800" b="1" u="sng" dirty="0">
                <a:solidFill>
                  <a:schemeClr val="accent3">
                    <a:lumMod val="75000"/>
                  </a:schemeClr>
                </a:solidFill>
                <a:latin typeface="ADLaM Display" panose="02010000000000000000" pitchFamily="2" charset="0"/>
                <a:ea typeface="ADLaM Display" panose="02010000000000000000" pitchFamily="2" charset="0"/>
                <a:cs typeface="ADLaM Display" panose="02010000000000000000" pitchFamily="2" charset="0"/>
              </a:rPr>
              <a:t>Description</a:t>
            </a:r>
            <a:r>
              <a:rPr lang="fr-FR" sz="2800" u="sng" kern="100" dirty="0">
                <a:solidFill>
                  <a:schemeClr val="accent3">
                    <a:lumMod val="75000"/>
                  </a:schemeClr>
                </a:solidFill>
                <a:effectLst/>
                <a:latin typeface="Aptos" panose="020B0004020202020204" pitchFamily="34" charset="0"/>
                <a:ea typeface="Aptos" panose="020B0004020202020204" pitchFamily="34" charset="0"/>
                <a:cs typeface="Arial" panose="020B0604020202020204" pitchFamily="34" charset="0"/>
              </a:rPr>
              <a:t> : </a:t>
            </a:r>
          </a:p>
          <a:p>
            <a:pPr lvl="0" rtl="0">
              <a:lnSpc>
                <a:spcPct val="115000"/>
              </a:lnSpc>
              <a:spcAft>
                <a:spcPts val="800"/>
              </a:spcAft>
              <a:tabLst>
                <a:tab pos="457200" algn="l"/>
              </a:tabLst>
            </a:pPr>
            <a:r>
              <a:rPr lang="fr-FR" sz="2800" kern="0" dirty="0">
                <a:latin typeface="Times New Roman" panose="02020603050405020304" pitchFamily="18" charset="0"/>
                <a:cs typeface="Arial" panose="020B0604020202020204" pitchFamily="34" charset="0"/>
              </a:rPr>
              <a:t>Contracter une arête consiste à fusionner ses deux sommets en un seul sommet, tout en préservant les autres connexions du graphe.</a:t>
            </a:r>
          </a:p>
          <a:p>
            <a:pPr marL="342900" lvl="0" indent="-342900" rtl="0">
              <a:lnSpc>
                <a:spcPct val="115000"/>
              </a:lnSpc>
              <a:spcAft>
                <a:spcPts val="800"/>
              </a:spcAft>
              <a:buFont typeface="Times New Roman" panose="02020603050405020304" pitchFamily="18" charset="0"/>
              <a:buChar char="•"/>
              <a:tabLst>
                <a:tab pos="457200" algn="l"/>
              </a:tabLst>
            </a:pPr>
            <a:endParaRPr lang="fr-FR" sz="2800" kern="0" dirty="0">
              <a:latin typeface="Times New Roman" panose="02020603050405020304" pitchFamily="18" charset="0"/>
              <a:cs typeface="Arial" panose="020B0604020202020204" pitchFamily="34" charset="0"/>
            </a:endParaRPr>
          </a:p>
          <a:p>
            <a:pPr>
              <a:lnSpc>
                <a:spcPct val="115000"/>
              </a:lnSpc>
              <a:spcAft>
                <a:spcPts val="800"/>
              </a:spcAft>
            </a:pPr>
            <a:r>
              <a:rPr lang="fr-FR" sz="2800" b="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Exemple</a:t>
            </a:r>
            <a:r>
              <a:rPr lang="fr-FR" sz="1800" u="sng"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 : </a:t>
            </a:r>
          </a:p>
          <a:p>
            <a:pPr>
              <a:lnSpc>
                <a:spcPct val="115000"/>
              </a:lnSpc>
              <a:spcAft>
                <a:spcPts val="800"/>
              </a:spcAft>
            </a:pPr>
            <a:r>
              <a:rPr lang="fr-FR" sz="2800" kern="0" dirty="0">
                <a:latin typeface="Times New Roman" panose="02020603050405020304" pitchFamily="18" charset="0"/>
                <a:cs typeface="Arial" panose="020B0604020202020204" pitchFamily="34" charset="0"/>
              </a:rPr>
              <a:t>Dans un graphe avec des sommets A et B reliés par une arête, la contraction de l’arête A→B  fusionne A et B en un nouveau sommet C</a:t>
            </a:r>
          </a:p>
        </p:txBody>
      </p:sp>
      <p:sp>
        <p:nvSpPr>
          <p:cNvPr id="14" name="Ellipse 13">
            <a:extLst>
              <a:ext uri="{FF2B5EF4-FFF2-40B4-BE49-F238E27FC236}">
                <a16:creationId xmlns:a16="http://schemas.microsoft.com/office/drawing/2014/main" id="{CE24FA5A-5E70-0A0B-B27A-D2D397A9A6D3}"/>
              </a:ext>
            </a:extLst>
          </p:cNvPr>
          <p:cNvSpPr/>
          <p:nvPr/>
        </p:nvSpPr>
        <p:spPr>
          <a:xfrm rot="19773510">
            <a:off x="13547672" y="5423976"/>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1340CE7B-CC8A-8B39-6AE6-F84F7721347D}"/>
              </a:ext>
            </a:extLst>
          </p:cNvPr>
          <p:cNvSpPr/>
          <p:nvPr/>
        </p:nvSpPr>
        <p:spPr>
          <a:xfrm>
            <a:off x="16445900" y="6362700"/>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FE6F68EE-6F0A-15C2-4291-41A4EB56A311}"/>
              </a:ext>
            </a:extLst>
          </p:cNvPr>
          <p:cNvSpPr/>
          <p:nvPr/>
        </p:nvSpPr>
        <p:spPr>
          <a:xfrm>
            <a:off x="14776199" y="8023980"/>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2CB29728-63A5-E989-5AFE-2A5585A37B80}"/>
              </a:ext>
            </a:extLst>
          </p:cNvPr>
          <p:cNvCxnSpPr>
            <a:stCxn id="14" idx="5"/>
            <a:endCxn id="17" idx="2"/>
          </p:cNvCxnSpPr>
          <p:nvPr/>
        </p:nvCxnSpPr>
        <p:spPr>
          <a:xfrm>
            <a:off x="13997533" y="5710039"/>
            <a:ext cx="2448367"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6DCB1026-6ABC-F839-0DCA-D9FDF7E83F78}"/>
              </a:ext>
            </a:extLst>
          </p:cNvPr>
          <p:cNvSpPr txBox="1"/>
          <p:nvPr/>
        </p:nvSpPr>
        <p:spPr>
          <a:xfrm>
            <a:off x="12938072" y="502635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24" name="ZoneTexte 23">
            <a:extLst>
              <a:ext uri="{FF2B5EF4-FFF2-40B4-BE49-F238E27FC236}">
                <a16:creationId xmlns:a16="http://schemas.microsoft.com/office/drawing/2014/main" id="{E2742FBF-2AFC-9000-7B31-137601F6224C}"/>
              </a:ext>
            </a:extLst>
          </p:cNvPr>
          <p:cNvSpPr txBox="1"/>
          <p:nvPr/>
        </p:nvSpPr>
        <p:spPr>
          <a:xfrm>
            <a:off x="16961514" y="590092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25" name="ZoneTexte 24">
            <a:extLst>
              <a:ext uri="{FF2B5EF4-FFF2-40B4-BE49-F238E27FC236}">
                <a16:creationId xmlns:a16="http://schemas.microsoft.com/office/drawing/2014/main" id="{9B3E7C4B-2C74-604E-6399-108996B7E33D}"/>
              </a:ext>
            </a:extLst>
          </p:cNvPr>
          <p:cNvSpPr txBox="1"/>
          <p:nvPr/>
        </p:nvSpPr>
        <p:spPr>
          <a:xfrm>
            <a:off x="14175023" y="746689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C</a:t>
            </a:r>
          </a:p>
        </p:txBody>
      </p:sp>
    </p:spTree>
    <p:extLst>
      <p:ext uri="{BB962C8B-B14F-4D97-AF65-F5344CB8AC3E}">
        <p14:creationId xmlns:p14="http://schemas.microsoft.com/office/powerpoint/2010/main" val="243227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898398" y="1805820"/>
            <a:ext cx="13106401"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Types de 𝑘-réduction :</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A1E8547A-FBDC-E2AE-4483-CC6EF6C0A869}"/>
              </a:ext>
            </a:extLst>
          </p:cNvPr>
          <p:cNvSpPr txBox="1"/>
          <p:nvPr/>
        </p:nvSpPr>
        <p:spPr>
          <a:xfrm>
            <a:off x="931198" y="3908714"/>
            <a:ext cx="14478000" cy="584775"/>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lang="fr-FR" sz="3200" b="1" u="sng" dirty="0">
                <a:solidFill>
                  <a:srgbClr val="0070C0"/>
                </a:solidFill>
              </a:rPr>
              <a:t>2) Suppression de sommets :</a:t>
            </a:r>
            <a:endParaRPr lang="fr-FR" sz="2000" u="sng" dirty="0">
              <a:solidFill>
                <a:srgbClr val="0070C0"/>
              </a:solidFill>
            </a:endParaRPr>
          </a:p>
        </p:txBody>
      </p:sp>
      <p:sp>
        <p:nvSpPr>
          <p:cNvPr id="6" name="ZoneTexte 5">
            <a:extLst>
              <a:ext uri="{FF2B5EF4-FFF2-40B4-BE49-F238E27FC236}">
                <a16:creationId xmlns:a16="http://schemas.microsoft.com/office/drawing/2014/main" id="{7DDE5835-5D65-F997-1506-E3517C0BCCEB}"/>
              </a:ext>
            </a:extLst>
          </p:cNvPr>
          <p:cNvSpPr txBox="1"/>
          <p:nvPr/>
        </p:nvSpPr>
        <p:spPr>
          <a:xfrm>
            <a:off x="1245800" y="4632034"/>
            <a:ext cx="10565200" cy="3931076"/>
          </a:xfrm>
          <a:prstGeom prst="rect">
            <a:avLst/>
          </a:prstGeom>
          <a:noFill/>
        </p:spPr>
        <p:txBody>
          <a:bodyPr wrap="square" rtlCol="0">
            <a:spAutoFit/>
          </a:bodyPr>
          <a:lstStyle/>
          <a:p>
            <a:pPr lvl="0" rtl="0">
              <a:lnSpc>
                <a:spcPct val="115000"/>
              </a:lnSpc>
              <a:spcAft>
                <a:spcPts val="800"/>
              </a:spcAft>
              <a:tabLst>
                <a:tab pos="457200" algn="l"/>
              </a:tabLst>
            </a:pPr>
            <a:r>
              <a:rPr lang="fr-FR" sz="2800" b="1" u="sng" dirty="0">
                <a:solidFill>
                  <a:schemeClr val="accent3">
                    <a:lumMod val="75000"/>
                  </a:schemeClr>
                </a:solidFill>
                <a:latin typeface="ADLaM Display" panose="02010000000000000000" pitchFamily="2" charset="0"/>
                <a:ea typeface="ADLaM Display" panose="02010000000000000000" pitchFamily="2" charset="0"/>
                <a:cs typeface="ADLaM Display" panose="02010000000000000000" pitchFamily="2" charset="0"/>
              </a:rPr>
              <a:t>Description</a:t>
            </a:r>
            <a:r>
              <a:rPr lang="fr-FR" sz="2800" u="sng" kern="100" dirty="0">
                <a:solidFill>
                  <a:schemeClr val="accent3">
                    <a:lumMod val="75000"/>
                  </a:schemeClr>
                </a:solidFill>
                <a:effectLst/>
                <a:latin typeface="Aptos" panose="020B0004020202020204" pitchFamily="34" charset="0"/>
                <a:ea typeface="Aptos" panose="020B0004020202020204" pitchFamily="34" charset="0"/>
                <a:cs typeface="Arial" panose="020B0604020202020204" pitchFamily="34" charset="0"/>
              </a:rPr>
              <a:t> : </a:t>
            </a:r>
          </a:p>
          <a:p>
            <a:pPr lvl="0" rtl="0">
              <a:lnSpc>
                <a:spcPct val="115000"/>
              </a:lnSpc>
              <a:spcAft>
                <a:spcPts val="800"/>
              </a:spcAft>
              <a:tabLst>
                <a:tab pos="457200" algn="l"/>
              </a:tabLst>
            </a:pPr>
            <a:r>
              <a:rPr lang="fr-FR" sz="2800" kern="0" dirty="0">
                <a:latin typeface="Times New Roman" panose="02020603050405020304" pitchFamily="18" charset="0"/>
                <a:cs typeface="Arial" panose="020B0604020202020204" pitchFamily="34" charset="0"/>
              </a:rPr>
              <a:t>Supprimer un sommet et toutes ses arêtes incidentes pour réduire la taille du graphe.</a:t>
            </a:r>
          </a:p>
          <a:p>
            <a:pPr marL="342900" lvl="0" indent="-342900" rtl="0">
              <a:lnSpc>
                <a:spcPct val="115000"/>
              </a:lnSpc>
              <a:spcAft>
                <a:spcPts val="800"/>
              </a:spcAft>
              <a:buFont typeface="Times New Roman" panose="02020603050405020304" pitchFamily="18" charset="0"/>
              <a:buChar char="•"/>
              <a:tabLst>
                <a:tab pos="457200" algn="l"/>
              </a:tabLst>
            </a:pPr>
            <a:endParaRPr lang="fr-FR" sz="2800" kern="0" dirty="0">
              <a:latin typeface="Times New Roman" panose="02020603050405020304" pitchFamily="18" charset="0"/>
              <a:cs typeface="Arial" panose="020B0604020202020204" pitchFamily="34" charset="0"/>
            </a:endParaRPr>
          </a:p>
          <a:p>
            <a:pPr>
              <a:lnSpc>
                <a:spcPct val="115000"/>
              </a:lnSpc>
              <a:spcAft>
                <a:spcPts val="800"/>
              </a:spcAft>
            </a:pPr>
            <a:r>
              <a:rPr lang="fr-FR" sz="2800" b="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Exemple</a:t>
            </a:r>
            <a:r>
              <a:rPr lang="fr-FR" sz="1800" u="sng"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 : </a:t>
            </a:r>
          </a:p>
          <a:p>
            <a:pPr>
              <a:lnSpc>
                <a:spcPct val="115000"/>
              </a:lnSpc>
              <a:spcAft>
                <a:spcPts val="800"/>
              </a:spcAft>
            </a:pPr>
            <a:r>
              <a:rPr lang="fr-FR" sz="2800" kern="0" dirty="0">
                <a:latin typeface="Times New Roman" panose="02020603050405020304" pitchFamily="18" charset="0"/>
                <a:cs typeface="Arial" panose="020B0604020202020204" pitchFamily="34" charset="0"/>
              </a:rPr>
              <a:t>Si un graphe contient un sommet 𝐶 avec des arêtes 𝐶→𝐷 et 𝐶→𝐸, la suppression de 𝐶 enlève 𝐶 et les arêtes 𝐶→𝐷 et 𝐶→𝐸.</a:t>
            </a:r>
          </a:p>
        </p:txBody>
      </p:sp>
      <p:sp>
        <p:nvSpPr>
          <p:cNvPr id="9" name="Ellipse 8">
            <a:extLst>
              <a:ext uri="{FF2B5EF4-FFF2-40B4-BE49-F238E27FC236}">
                <a16:creationId xmlns:a16="http://schemas.microsoft.com/office/drawing/2014/main" id="{BC02B230-AF95-2A54-DAF9-A0112ABE9CDA}"/>
              </a:ext>
            </a:extLst>
          </p:cNvPr>
          <p:cNvSpPr/>
          <p:nvPr/>
        </p:nvSpPr>
        <p:spPr>
          <a:xfrm rot="19773510">
            <a:off x="14229974" y="3885366"/>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34A8556B-4058-8BA0-FC71-8CC1384DB7B8}"/>
              </a:ext>
            </a:extLst>
          </p:cNvPr>
          <p:cNvSpPr/>
          <p:nvPr/>
        </p:nvSpPr>
        <p:spPr>
          <a:xfrm>
            <a:off x="17128202" y="4824090"/>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19BB9ABA-A601-FC9B-1DF8-E055D6C66918}"/>
              </a:ext>
            </a:extLst>
          </p:cNvPr>
          <p:cNvSpPr/>
          <p:nvPr/>
        </p:nvSpPr>
        <p:spPr>
          <a:xfrm>
            <a:off x="13391774" y="5306629"/>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a:extLst>
              <a:ext uri="{FF2B5EF4-FFF2-40B4-BE49-F238E27FC236}">
                <a16:creationId xmlns:a16="http://schemas.microsoft.com/office/drawing/2014/main" id="{E76E93EC-7D1D-A34F-5F11-D340BB390865}"/>
              </a:ext>
            </a:extLst>
          </p:cNvPr>
          <p:cNvCxnSpPr>
            <a:stCxn id="9" idx="5"/>
            <a:endCxn id="11" idx="2"/>
          </p:cNvCxnSpPr>
          <p:nvPr/>
        </p:nvCxnSpPr>
        <p:spPr>
          <a:xfrm>
            <a:off x="14679835" y="4171429"/>
            <a:ext cx="2448367"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852375AB-EA8D-5516-C889-39927C8C744E}"/>
              </a:ext>
            </a:extLst>
          </p:cNvPr>
          <p:cNvSpPr txBox="1"/>
          <p:nvPr/>
        </p:nvSpPr>
        <p:spPr>
          <a:xfrm>
            <a:off x="13620374" y="348774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17" name="ZoneTexte 16">
            <a:extLst>
              <a:ext uri="{FF2B5EF4-FFF2-40B4-BE49-F238E27FC236}">
                <a16:creationId xmlns:a16="http://schemas.microsoft.com/office/drawing/2014/main" id="{BD35292A-A2E6-E0D5-24AD-F352713BD775}"/>
              </a:ext>
            </a:extLst>
          </p:cNvPr>
          <p:cNvSpPr txBox="1"/>
          <p:nvPr/>
        </p:nvSpPr>
        <p:spPr>
          <a:xfrm>
            <a:off x="17643816" y="436231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18" name="ZoneTexte 17">
            <a:extLst>
              <a:ext uri="{FF2B5EF4-FFF2-40B4-BE49-F238E27FC236}">
                <a16:creationId xmlns:a16="http://schemas.microsoft.com/office/drawing/2014/main" id="{DE468F53-F31C-DEF9-DE8D-7AAF44ACA10E}"/>
              </a:ext>
            </a:extLst>
          </p:cNvPr>
          <p:cNvSpPr txBox="1"/>
          <p:nvPr/>
        </p:nvSpPr>
        <p:spPr>
          <a:xfrm>
            <a:off x="12657486" y="4750255"/>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C</a:t>
            </a:r>
          </a:p>
        </p:txBody>
      </p:sp>
      <p:sp>
        <p:nvSpPr>
          <p:cNvPr id="19" name="Ellipse 18">
            <a:extLst>
              <a:ext uri="{FF2B5EF4-FFF2-40B4-BE49-F238E27FC236}">
                <a16:creationId xmlns:a16="http://schemas.microsoft.com/office/drawing/2014/main" id="{8609BBCC-E0AB-2B55-AA00-E37B60B9C1AE}"/>
              </a:ext>
            </a:extLst>
          </p:cNvPr>
          <p:cNvSpPr/>
          <p:nvPr/>
        </p:nvSpPr>
        <p:spPr>
          <a:xfrm>
            <a:off x="16228982" y="6300622"/>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B205DAA7-3E6D-9B3E-19EE-C37EB9E876B1}"/>
              </a:ext>
            </a:extLst>
          </p:cNvPr>
          <p:cNvCxnSpPr>
            <a:endCxn id="19" idx="2"/>
          </p:cNvCxnSpPr>
          <p:nvPr/>
        </p:nvCxnSpPr>
        <p:spPr>
          <a:xfrm>
            <a:off x="13780615" y="5647961"/>
            <a:ext cx="2448367"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B543D969-7160-CD45-0D9D-9020B1BCBFC1}"/>
              </a:ext>
            </a:extLst>
          </p:cNvPr>
          <p:cNvSpPr/>
          <p:nvPr/>
        </p:nvSpPr>
        <p:spPr>
          <a:xfrm>
            <a:off x="12913734" y="6676273"/>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26AE986E-1327-D083-357A-FCD656F3F264}"/>
              </a:ext>
            </a:extLst>
          </p:cNvPr>
          <p:cNvCxnSpPr>
            <a:cxnSpLocks/>
            <a:stCxn id="12" idx="4"/>
          </p:cNvCxnSpPr>
          <p:nvPr/>
        </p:nvCxnSpPr>
        <p:spPr>
          <a:xfrm flipH="1">
            <a:off x="13182600" y="5763829"/>
            <a:ext cx="437774" cy="9137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5920955E-35FE-7E0F-8262-386F9A4702D8}"/>
              </a:ext>
            </a:extLst>
          </p:cNvPr>
          <p:cNvSpPr txBox="1"/>
          <p:nvPr/>
        </p:nvSpPr>
        <p:spPr>
          <a:xfrm>
            <a:off x="16606420" y="572425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D</a:t>
            </a:r>
          </a:p>
        </p:txBody>
      </p:sp>
      <p:sp>
        <p:nvSpPr>
          <p:cNvPr id="26" name="ZoneTexte 25">
            <a:extLst>
              <a:ext uri="{FF2B5EF4-FFF2-40B4-BE49-F238E27FC236}">
                <a16:creationId xmlns:a16="http://schemas.microsoft.com/office/drawing/2014/main" id="{667058D9-9755-5FC0-AAAB-713F5401CF32}"/>
              </a:ext>
            </a:extLst>
          </p:cNvPr>
          <p:cNvSpPr txBox="1"/>
          <p:nvPr/>
        </p:nvSpPr>
        <p:spPr>
          <a:xfrm>
            <a:off x="12342234" y="6239910"/>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E</a:t>
            </a:r>
          </a:p>
        </p:txBody>
      </p:sp>
      <p:cxnSp>
        <p:nvCxnSpPr>
          <p:cNvPr id="27" name="Connecteur droit 26">
            <a:extLst>
              <a:ext uri="{FF2B5EF4-FFF2-40B4-BE49-F238E27FC236}">
                <a16:creationId xmlns:a16="http://schemas.microsoft.com/office/drawing/2014/main" id="{1E184D58-EE79-48DB-D5D0-E05733F11520}"/>
              </a:ext>
            </a:extLst>
          </p:cNvPr>
          <p:cNvCxnSpPr>
            <a:cxnSpLocks/>
            <a:endCxn id="12" idx="0"/>
          </p:cNvCxnSpPr>
          <p:nvPr/>
        </p:nvCxnSpPr>
        <p:spPr>
          <a:xfrm flipH="1">
            <a:off x="13620374" y="4225735"/>
            <a:ext cx="666374" cy="10808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723D1809-5462-C111-295B-99A68980AA5A}"/>
              </a:ext>
            </a:extLst>
          </p:cNvPr>
          <p:cNvSpPr/>
          <p:nvPr/>
        </p:nvSpPr>
        <p:spPr>
          <a:xfrm rot="19773510">
            <a:off x="14229974" y="8027642"/>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F190A686-AFE9-6013-CCD3-5658EDFDEAC5}"/>
              </a:ext>
            </a:extLst>
          </p:cNvPr>
          <p:cNvSpPr/>
          <p:nvPr/>
        </p:nvSpPr>
        <p:spPr>
          <a:xfrm>
            <a:off x="17128202" y="8966366"/>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31">
            <a:extLst>
              <a:ext uri="{FF2B5EF4-FFF2-40B4-BE49-F238E27FC236}">
                <a16:creationId xmlns:a16="http://schemas.microsoft.com/office/drawing/2014/main" id="{6C371091-0E31-3AF0-C768-C5EB99086093}"/>
              </a:ext>
            </a:extLst>
          </p:cNvPr>
          <p:cNvCxnSpPr>
            <a:stCxn id="29" idx="5"/>
            <a:endCxn id="30" idx="2"/>
          </p:cNvCxnSpPr>
          <p:nvPr/>
        </p:nvCxnSpPr>
        <p:spPr>
          <a:xfrm>
            <a:off x="14679835" y="8313705"/>
            <a:ext cx="2448367"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0C6D3A07-95C1-46DE-7547-6F92BE87DD44}"/>
              </a:ext>
            </a:extLst>
          </p:cNvPr>
          <p:cNvSpPr txBox="1"/>
          <p:nvPr/>
        </p:nvSpPr>
        <p:spPr>
          <a:xfrm>
            <a:off x="13620374" y="7630025"/>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34" name="ZoneTexte 33">
            <a:extLst>
              <a:ext uri="{FF2B5EF4-FFF2-40B4-BE49-F238E27FC236}">
                <a16:creationId xmlns:a16="http://schemas.microsoft.com/office/drawing/2014/main" id="{CF2A8E04-5547-D77B-E9DC-87B716868900}"/>
              </a:ext>
            </a:extLst>
          </p:cNvPr>
          <p:cNvSpPr txBox="1"/>
          <p:nvPr/>
        </p:nvSpPr>
        <p:spPr>
          <a:xfrm>
            <a:off x="17643816" y="8504595"/>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B</a:t>
            </a:r>
          </a:p>
        </p:txBody>
      </p:sp>
    </p:spTree>
    <p:extLst>
      <p:ext uri="{BB962C8B-B14F-4D97-AF65-F5344CB8AC3E}">
        <p14:creationId xmlns:p14="http://schemas.microsoft.com/office/powerpoint/2010/main" val="3711235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898398" y="1805820"/>
            <a:ext cx="13106401"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Types de 𝑘-réduction :</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ZoneTexte 7">
            <a:extLst>
              <a:ext uri="{FF2B5EF4-FFF2-40B4-BE49-F238E27FC236}">
                <a16:creationId xmlns:a16="http://schemas.microsoft.com/office/drawing/2014/main" id="{A1E8547A-FBDC-E2AE-4483-CC6EF6C0A869}"/>
              </a:ext>
            </a:extLst>
          </p:cNvPr>
          <p:cNvSpPr txBox="1"/>
          <p:nvPr/>
        </p:nvSpPr>
        <p:spPr>
          <a:xfrm>
            <a:off x="793260" y="3495021"/>
            <a:ext cx="14478000" cy="584775"/>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lang="fr-FR" sz="3200" b="1" u="sng" dirty="0">
                <a:solidFill>
                  <a:srgbClr val="0070C0"/>
                </a:solidFill>
              </a:rPr>
              <a:t>3) Réduction de sous-graphes spécifiques :</a:t>
            </a:r>
            <a:endParaRPr lang="fr-FR" sz="2000" u="sng" dirty="0">
              <a:solidFill>
                <a:srgbClr val="0070C0"/>
              </a:solidFill>
            </a:endParaRPr>
          </a:p>
        </p:txBody>
      </p:sp>
      <p:sp>
        <p:nvSpPr>
          <p:cNvPr id="6" name="ZoneTexte 5">
            <a:extLst>
              <a:ext uri="{FF2B5EF4-FFF2-40B4-BE49-F238E27FC236}">
                <a16:creationId xmlns:a16="http://schemas.microsoft.com/office/drawing/2014/main" id="{7DDE5835-5D65-F997-1506-E3517C0BCCEB}"/>
              </a:ext>
            </a:extLst>
          </p:cNvPr>
          <p:cNvSpPr txBox="1"/>
          <p:nvPr/>
        </p:nvSpPr>
        <p:spPr>
          <a:xfrm>
            <a:off x="684562" y="4787420"/>
            <a:ext cx="10454841" cy="5025222"/>
          </a:xfrm>
          <a:prstGeom prst="rect">
            <a:avLst/>
          </a:prstGeom>
          <a:noFill/>
        </p:spPr>
        <p:txBody>
          <a:bodyPr wrap="square" rtlCol="0">
            <a:spAutoFit/>
          </a:bodyPr>
          <a:lstStyle/>
          <a:p>
            <a:pPr lvl="0" rtl="0">
              <a:lnSpc>
                <a:spcPct val="115000"/>
              </a:lnSpc>
              <a:spcAft>
                <a:spcPts val="800"/>
              </a:spcAft>
              <a:tabLst>
                <a:tab pos="457200" algn="l"/>
              </a:tabLst>
            </a:pPr>
            <a:r>
              <a:rPr lang="fr-FR" sz="2800" b="1" u="sng" dirty="0">
                <a:solidFill>
                  <a:schemeClr val="accent3">
                    <a:lumMod val="75000"/>
                  </a:schemeClr>
                </a:solidFill>
                <a:latin typeface="ADLaM Display" panose="02010000000000000000" pitchFamily="2" charset="0"/>
                <a:ea typeface="ADLaM Display" panose="02010000000000000000" pitchFamily="2" charset="0"/>
                <a:cs typeface="ADLaM Display" panose="02010000000000000000" pitchFamily="2" charset="0"/>
              </a:rPr>
              <a:t>Description</a:t>
            </a:r>
            <a:r>
              <a:rPr lang="fr-FR" sz="2800" u="sng" kern="100" dirty="0">
                <a:solidFill>
                  <a:schemeClr val="accent3">
                    <a:lumMod val="75000"/>
                  </a:schemeClr>
                </a:solidFill>
                <a:effectLst/>
                <a:latin typeface="Aptos" panose="020B0004020202020204" pitchFamily="34" charset="0"/>
                <a:ea typeface="Aptos" panose="020B0004020202020204" pitchFamily="34" charset="0"/>
                <a:cs typeface="Arial" panose="020B0604020202020204" pitchFamily="34" charset="0"/>
              </a:rPr>
              <a:t> : </a:t>
            </a:r>
          </a:p>
          <a:p>
            <a:pPr lvl="0" rtl="0">
              <a:lnSpc>
                <a:spcPct val="115000"/>
              </a:lnSpc>
              <a:spcAft>
                <a:spcPts val="800"/>
              </a:spcAft>
              <a:tabLst>
                <a:tab pos="457200" algn="l"/>
              </a:tabLst>
            </a:pPr>
            <a:r>
              <a:rPr lang="fr-FR" sz="2800" kern="0" dirty="0">
                <a:latin typeface="Times New Roman" panose="02020603050405020304" pitchFamily="18" charset="0"/>
                <a:cs typeface="Arial" panose="020B0604020202020204" pitchFamily="34" charset="0"/>
              </a:rPr>
              <a:t>Identifier et réduire des sous-graphes spécifiques qui répondent à certains critères, comme les cycles de taille 𝑘 ou les cliques de 𝑘 sommets.</a:t>
            </a:r>
          </a:p>
          <a:p>
            <a:pPr lvl="0" rtl="0">
              <a:lnSpc>
                <a:spcPct val="115000"/>
              </a:lnSpc>
              <a:spcAft>
                <a:spcPts val="800"/>
              </a:spcAft>
              <a:tabLst>
                <a:tab pos="457200" algn="l"/>
              </a:tabLst>
            </a:pPr>
            <a:endParaRPr lang="fr-FR" sz="2800" kern="0" dirty="0">
              <a:latin typeface="Times New Roman" panose="02020603050405020304" pitchFamily="18" charset="0"/>
              <a:cs typeface="Arial" panose="020B0604020202020204" pitchFamily="34" charset="0"/>
            </a:endParaRPr>
          </a:p>
          <a:p>
            <a:pPr>
              <a:lnSpc>
                <a:spcPct val="115000"/>
              </a:lnSpc>
              <a:spcAft>
                <a:spcPts val="800"/>
              </a:spcAft>
            </a:pPr>
            <a:r>
              <a:rPr lang="fr-FR" sz="2800" b="1" u="sng"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Exemple</a:t>
            </a:r>
            <a:r>
              <a:rPr lang="fr-FR" sz="1800" u="sng" kern="100" dirty="0">
                <a:solidFill>
                  <a:srgbClr val="FF0000"/>
                </a:solidFill>
                <a:effectLst/>
                <a:latin typeface="Aptos" panose="020B0004020202020204" pitchFamily="34" charset="0"/>
                <a:ea typeface="Aptos" panose="020B0004020202020204" pitchFamily="34" charset="0"/>
                <a:cs typeface="Arial" panose="020B0604020202020204" pitchFamily="34" charset="0"/>
              </a:rPr>
              <a:t> : </a:t>
            </a:r>
          </a:p>
          <a:p>
            <a:pPr>
              <a:lnSpc>
                <a:spcPct val="115000"/>
              </a:lnSpc>
              <a:spcAft>
                <a:spcPts val="800"/>
              </a:spcAft>
            </a:pPr>
            <a:r>
              <a:rPr lang="fr-FR" sz="2800" kern="0" dirty="0">
                <a:latin typeface="Times New Roman" panose="02020603050405020304" pitchFamily="18" charset="0"/>
                <a:cs typeface="Arial" panose="020B0604020202020204" pitchFamily="34" charset="0"/>
              </a:rPr>
              <a:t>Dans un graphe contenant un cycle de trois sommets 𝐴,𝐵,𝐶 </a:t>
            </a:r>
          </a:p>
          <a:p>
            <a:pPr>
              <a:lnSpc>
                <a:spcPct val="115000"/>
              </a:lnSpc>
              <a:spcAft>
                <a:spcPts val="800"/>
              </a:spcAft>
            </a:pPr>
            <a:r>
              <a:rPr lang="fr-FR" sz="2800" kern="0" dirty="0">
                <a:latin typeface="Times New Roman" panose="02020603050405020304" pitchFamily="18" charset="0"/>
                <a:cs typeface="Arial" panose="020B0604020202020204" pitchFamily="34" charset="0"/>
              </a:rPr>
              <a:t>une 3-réduction pourrait consister à contracter ce cycle en un seul sommet.</a:t>
            </a:r>
          </a:p>
        </p:txBody>
      </p:sp>
      <p:sp>
        <p:nvSpPr>
          <p:cNvPr id="19" name="Ellipse 18">
            <a:extLst>
              <a:ext uri="{FF2B5EF4-FFF2-40B4-BE49-F238E27FC236}">
                <a16:creationId xmlns:a16="http://schemas.microsoft.com/office/drawing/2014/main" id="{8666B866-DE23-03C3-C604-FA4F9C1F94CA}"/>
              </a:ext>
            </a:extLst>
          </p:cNvPr>
          <p:cNvSpPr/>
          <p:nvPr/>
        </p:nvSpPr>
        <p:spPr>
          <a:xfrm rot="19773510">
            <a:off x="13418539" y="3649076"/>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21114EE8-19D3-834E-D3F8-C0230D1D4B1D}"/>
              </a:ext>
            </a:extLst>
          </p:cNvPr>
          <p:cNvSpPr/>
          <p:nvPr/>
        </p:nvSpPr>
        <p:spPr>
          <a:xfrm>
            <a:off x="16316767" y="4587800"/>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BFAC8EF7-8BA5-76A0-A6B3-D9FC82A2C137}"/>
              </a:ext>
            </a:extLst>
          </p:cNvPr>
          <p:cNvSpPr/>
          <p:nvPr/>
        </p:nvSpPr>
        <p:spPr>
          <a:xfrm>
            <a:off x="14150548" y="5904501"/>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942BAB2E-8C74-E80C-46F8-F782003A8BCA}"/>
              </a:ext>
            </a:extLst>
          </p:cNvPr>
          <p:cNvCxnSpPr>
            <a:stCxn id="19" idx="5"/>
            <a:endCxn id="20" idx="2"/>
          </p:cNvCxnSpPr>
          <p:nvPr/>
        </p:nvCxnSpPr>
        <p:spPr>
          <a:xfrm>
            <a:off x="13868400" y="3935139"/>
            <a:ext cx="2448367" cy="88126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79D8C51A-038D-4461-A269-CF408348DC5C}"/>
              </a:ext>
            </a:extLst>
          </p:cNvPr>
          <p:cNvSpPr txBox="1"/>
          <p:nvPr/>
        </p:nvSpPr>
        <p:spPr>
          <a:xfrm>
            <a:off x="12808939" y="325145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24" name="ZoneTexte 23">
            <a:extLst>
              <a:ext uri="{FF2B5EF4-FFF2-40B4-BE49-F238E27FC236}">
                <a16:creationId xmlns:a16="http://schemas.microsoft.com/office/drawing/2014/main" id="{4C31A15B-A75E-F26B-790C-1B344E528290}"/>
              </a:ext>
            </a:extLst>
          </p:cNvPr>
          <p:cNvSpPr txBox="1"/>
          <p:nvPr/>
        </p:nvSpPr>
        <p:spPr>
          <a:xfrm>
            <a:off x="16832381" y="412602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25" name="ZoneTexte 24">
            <a:extLst>
              <a:ext uri="{FF2B5EF4-FFF2-40B4-BE49-F238E27FC236}">
                <a16:creationId xmlns:a16="http://schemas.microsoft.com/office/drawing/2014/main" id="{C042D997-E485-79C3-9A37-ED1E611A1F27}"/>
              </a:ext>
            </a:extLst>
          </p:cNvPr>
          <p:cNvSpPr txBox="1"/>
          <p:nvPr/>
        </p:nvSpPr>
        <p:spPr>
          <a:xfrm>
            <a:off x="13540948" y="5709759"/>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C</a:t>
            </a:r>
          </a:p>
        </p:txBody>
      </p:sp>
      <p:cxnSp>
        <p:nvCxnSpPr>
          <p:cNvPr id="27" name="Connecteur droit 26">
            <a:extLst>
              <a:ext uri="{FF2B5EF4-FFF2-40B4-BE49-F238E27FC236}">
                <a16:creationId xmlns:a16="http://schemas.microsoft.com/office/drawing/2014/main" id="{74250062-8443-DDA9-F5DF-8A97E0E69DE8}"/>
              </a:ext>
            </a:extLst>
          </p:cNvPr>
          <p:cNvCxnSpPr>
            <a:stCxn id="19" idx="3"/>
            <a:endCxn id="21" idx="0"/>
          </p:cNvCxnSpPr>
          <p:nvPr/>
        </p:nvCxnSpPr>
        <p:spPr>
          <a:xfrm>
            <a:off x="13589676" y="4098937"/>
            <a:ext cx="789472" cy="18055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6135370-E527-0BF8-C43D-C3C1015CC5AB}"/>
              </a:ext>
            </a:extLst>
          </p:cNvPr>
          <p:cNvCxnSpPr>
            <a:cxnSpLocks/>
            <a:endCxn id="21" idx="6"/>
          </p:cNvCxnSpPr>
          <p:nvPr/>
        </p:nvCxnSpPr>
        <p:spPr>
          <a:xfrm flipH="1">
            <a:off x="14607748" y="4933199"/>
            <a:ext cx="1800690" cy="11999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DFFE2DC7-A8D9-7817-C104-42E0AFA79FB9}"/>
              </a:ext>
            </a:extLst>
          </p:cNvPr>
          <p:cNvSpPr/>
          <p:nvPr/>
        </p:nvSpPr>
        <p:spPr>
          <a:xfrm rot="19773510">
            <a:off x="15146087" y="8565490"/>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80E36B2B-F479-FD6D-3E65-FC7C2C75FC69}"/>
              </a:ext>
            </a:extLst>
          </p:cNvPr>
          <p:cNvSpPr txBox="1"/>
          <p:nvPr/>
        </p:nvSpPr>
        <p:spPr>
          <a:xfrm>
            <a:off x="14536487" y="8167873"/>
            <a:ext cx="838200" cy="707886"/>
          </a:xfrm>
          <a:prstGeom prst="rect">
            <a:avLst/>
          </a:prstGeom>
          <a:noFill/>
        </p:spPr>
        <p:txBody>
          <a:bodyPr wrap="square" rtlCol="0">
            <a:spAutoFit/>
          </a:bodyPr>
          <a:lstStyle/>
          <a:p>
            <a:r>
              <a:rPr lang="fr-FR" sz="4000" dirty="0">
                <a:latin typeface="ADLaM Display" panose="02010000000000000000" pitchFamily="2" charset="0"/>
                <a:ea typeface="ADLaM Display" panose="02010000000000000000" pitchFamily="2" charset="0"/>
                <a:cs typeface="ADLaM Display" panose="02010000000000000000" pitchFamily="2" charset="0"/>
              </a:rPr>
              <a:t>A’</a:t>
            </a:r>
          </a:p>
        </p:txBody>
      </p:sp>
    </p:spTree>
    <p:extLst>
      <p:ext uri="{BB962C8B-B14F-4D97-AF65-F5344CB8AC3E}">
        <p14:creationId xmlns:p14="http://schemas.microsoft.com/office/powerpoint/2010/main" val="2070864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10" name="ZoneTexte 9">
            <a:extLst>
              <a:ext uri="{FF2B5EF4-FFF2-40B4-BE49-F238E27FC236}">
                <a16:creationId xmlns:a16="http://schemas.microsoft.com/office/drawing/2014/main" id="{8F45C9A1-B835-F915-F293-36A49FCBA320}"/>
              </a:ext>
            </a:extLst>
          </p:cNvPr>
          <p:cNvSpPr txBox="1"/>
          <p:nvPr/>
        </p:nvSpPr>
        <p:spPr>
          <a:xfrm>
            <a:off x="1673099" y="1725235"/>
            <a:ext cx="14941802" cy="1323439"/>
          </a:xfrm>
          <a:prstGeom prst="rect">
            <a:avLst/>
          </a:prstGeom>
          <a:noFill/>
        </p:spPr>
        <p:txBody>
          <a:bodyPr wrap="square" rtlCol="0">
            <a:spAutoFit/>
          </a:bodyPr>
          <a:lstStyle/>
          <a:p>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Applications de la 𝑘-réduction</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7DDE5835-5D65-F997-1506-E3517C0BCCEB}"/>
              </a:ext>
            </a:extLst>
          </p:cNvPr>
          <p:cNvSpPr txBox="1"/>
          <p:nvPr/>
        </p:nvSpPr>
        <p:spPr>
          <a:xfrm>
            <a:off x="1245800" y="3294895"/>
            <a:ext cx="14859000" cy="5938292"/>
          </a:xfrm>
          <a:prstGeom prst="rect">
            <a:avLst/>
          </a:prstGeom>
          <a:noFill/>
        </p:spPr>
        <p:txBody>
          <a:bodyPr wrap="square" rtlCol="0">
            <a:spAutoFit/>
          </a:bodyPr>
          <a:lstStyle/>
          <a:p>
            <a:pPr>
              <a:lnSpc>
                <a:spcPct val="115000"/>
              </a:lnSpc>
              <a:spcAft>
                <a:spcPts val="800"/>
              </a:spcAft>
            </a:pPr>
            <a:r>
              <a:rPr lang="fr-FR" sz="3200" b="1" u="sng" dirty="0">
                <a:solidFill>
                  <a:srgbClr val="0070C0"/>
                </a:solidFill>
              </a:rPr>
              <a:t>1) Algorithmes de décomposition :</a:t>
            </a:r>
          </a:p>
          <a:p>
            <a:pPr lvl="0">
              <a:lnSpc>
                <a:spcPct val="115000"/>
              </a:lnSpc>
              <a:spcAft>
                <a:spcPts val="800"/>
              </a:spcAft>
              <a:buSzPts val="1000"/>
              <a:tabLst>
                <a:tab pos="457200" algn="l"/>
              </a:tabLst>
            </a:pPr>
            <a:r>
              <a:rPr lang="fr-FR" sz="2800" kern="0" dirty="0">
                <a:latin typeface="Times New Roman" panose="02020603050405020304" pitchFamily="18" charset="0"/>
                <a:cs typeface="Arial" panose="020B0604020202020204" pitchFamily="34" charset="0"/>
              </a:rPr>
              <a:t>Utiliser la k-réduction pour diviser un graphe en composants plus petits et plus faciles à gérer.</a:t>
            </a:r>
          </a:p>
          <a:p>
            <a:pPr lvl="0">
              <a:lnSpc>
                <a:spcPct val="115000"/>
              </a:lnSpc>
              <a:spcAft>
                <a:spcPts val="800"/>
              </a:spcAft>
              <a:buSzPts val="1000"/>
              <a:tabLst>
                <a:tab pos="457200" algn="l"/>
              </a:tabLst>
            </a:pPr>
            <a:endParaRPr lang="fr-FR" sz="2800" kern="0" dirty="0">
              <a:latin typeface="Times New Roman" panose="02020603050405020304" pitchFamily="18" charset="0"/>
              <a:cs typeface="Arial" panose="020B0604020202020204" pitchFamily="34" charset="0"/>
            </a:endParaRPr>
          </a:p>
          <a:p>
            <a:pPr>
              <a:lnSpc>
                <a:spcPct val="115000"/>
              </a:lnSpc>
              <a:spcAft>
                <a:spcPts val="800"/>
              </a:spcAft>
            </a:pPr>
            <a:r>
              <a:rPr lang="fr-FR" sz="3200" b="1" u="sng" dirty="0">
                <a:solidFill>
                  <a:srgbClr val="0070C0"/>
                </a:solidFill>
              </a:rPr>
              <a:t>2) Problèmes d’optimisation :</a:t>
            </a:r>
          </a:p>
          <a:p>
            <a:pPr>
              <a:lnSpc>
                <a:spcPct val="115000"/>
              </a:lnSpc>
              <a:spcAft>
                <a:spcPts val="800"/>
              </a:spcAft>
              <a:buSzPts val="1000"/>
              <a:tabLst>
                <a:tab pos="457200" algn="l"/>
              </a:tabLst>
            </a:pPr>
            <a:r>
              <a:rPr lang="fr-FR" sz="2800" kern="0" dirty="0">
                <a:latin typeface="Times New Roman" panose="02020603050405020304" pitchFamily="18" charset="0"/>
                <a:cs typeface="Arial" panose="020B0604020202020204" pitchFamily="34" charset="0"/>
              </a:rPr>
              <a:t>Réduire un graphe tout en préservant les chemins optimaux pour résoudre des problèmes comme le voyageur de commerce ou le couplage parfait.</a:t>
            </a:r>
          </a:p>
          <a:p>
            <a:pPr>
              <a:lnSpc>
                <a:spcPct val="115000"/>
              </a:lnSpc>
              <a:spcAft>
                <a:spcPts val="800"/>
              </a:spcAft>
              <a:buSzPts val="1000"/>
              <a:tabLst>
                <a:tab pos="457200" algn="l"/>
              </a:tabLst>
            </a:pPr>
            <a:endParaRPr lang="fr-FR" sz="2800" kern="0" dirty="0">
              <a:latin typeface="Times New Roman" panose="02020603050405020304" pitchFamily="18" charset="0"/>
              <a:cs typeface="Arial" panose="020B0604020202020204" pitchFamily="34" charset="0"/>
            </a:endParaRPr>
          </a:p>
          <a:p>
            <a:pPr>
              <a:lnSpc>
                <a:spcPct val="115000"/>
              </a:lnSpc>
              <a:spcAft>
                <a:spcPts val="800"/>
              </a:spcAft>
            </a:pPr>
            <a:r>
              <a:rPr lang="fr-FR" sz="3200" b="1" u="sng" dirty="0">
                <a:solidFill>
                  <a:srgbClr val="0070C0"/>
                </a:solidFill>
              </a:rPr>
              <a:t>3) Théorèmes et conjectures en théorie des graphes :</a:t>
            </a:r>
          </a:p>
          <a:p>
            <a:pPr lvl="0">
              <a:lnSpc>
                <a:spcPct val="115000"/>
              </a:lnSpc>
              <a:spcAft>
                <a:spcPts val="800"/>
              </a:spcAft>
              <a:buSzPts val="1000"/>
              <a:tabLst>
                <a:tab pos="457200" algn="l"/>
              </a:tabLst>
            </a:pPr>
            <a:r>
              <a:rPr lang="fr-FR" sz="2800" kern="0" dirty="0">
                <a:latin typeface="Times New Roman" panose="02020603050405020304" pitchFamily="18" charset="0"/>
                <a:cs typeface="Arial" panose="020B0604020202020204" pitchFamily="34" charset="0"/>
              </a:rPr>
              <a:t>Prouver ou réfuter des propriétés de graphes en utilisant des réductions pour simplifier les cas à considérer.</a:t>
            </a:r>
          </a:p>
        </p:txBody>
      </p:sp>
    </p:spTree>
    <p:extLst>
      <p:ext uri="{BB962C8B-B14F-4D97-AF65-F5344CB8AC3E}">
        <p14:creationId xmlns:p14="http://schemas.microsoft.com/office/powerpoint/2010/main" val="285681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6"/>
            <a:stretch>
              <a:fillRect/>
            </a:stretch>
          </a:blipFill>
        </p:spPr>
        <p:txBody>
          <a:bodyPr/>
          <a:lstStyle/>
          <a:p>
            <a:endParaRPr lang="fr-FR"/>
          </a:p>
        </p:txBody>
      </p:sp>
      <p:sp>
        <p:nvSpPr>
          <p:cNvPr id="7" name="ZoneTexte 6">
            <a:extLst>
              <a:ext uri="{FF2B5EF4-FFF2-40B4-BE49-F238E27FC236}">
                <a16:creationId xmlns:a16="http://schemas.microsoft.com/office/drawing/2014/main" id="{ED84DD8F-4436-4623-1ECB-5289DC2CD34C}"/>
              </a:ext>
            </a:extLst>
          </p:cNvPr>
          <p:cNvSpPr txBox="1"/>
          <p:nvPr/>
        </p:nvSpPr>
        <p:spPr>
          <a:xfrm>
            <a:off x="718721" y="261122"/>
            <a:ext cx="17126172" cy="1569660"/>
          </a:xfrm>
          <a:prstGeom prst="rect">
            <a:avLst/>
          </a:prstGeom>
          <a:noFill/>
        </p:spPr>
        <p:txBody>
          <a:bodyPr wrap="square" rtlCol="0">
            <a:spAutoFit/>
          </a:bodyPr>
          <a:lstStyle/>
          <a:p>
            <a:r>
              <a:rPr lang="fr-FR" sz="9600" b="1" kern="0" dirty="0">
                <a:latin typeface="Times New Roman" panose="02020603050405020304" pitchFamily="18" charset="0"/>
                <a:cs typeface="Arial" panose="020B0604020202020204" pitchFamily="34" charset="0"/>
              </a:rPr>
              <a:t>Transformation</a:t>
            </a:r>
            <a:r>
              <a:rPr lang="fr-FR" sz="16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9600" b="1" kern="0" dirty="0">
                <a:latin typeface="Times New Roman" panose="02020603050405020304" pitchFamily="18" charset="0"/>
                <a:cs typeface="Arial" panose="020B0604020202020204" pitchFamily="34" charset="0"/>
              </a:rPr>
              <a:t>Géométrique :</a:t>
            </a:r>
            <a:endParaRPr lang="fr-FR" dirty="0"/>
          </a:p>
        </p:txBody>
      </p:sp>
      <p:sp>
        <p:nvSpPr>
          <p:cNvPr id="6" name="ZoneTexte 5">
            <a:extLst>
              <a:ext uri="{FF2B5EF4-FFF2-40B4-BE49-F238E27FC236}">
                <a16:creationId xmlns:a16="http://schemas.microsoft.com/office/drawing/2014/main" id="{7DDE5835-5D65-F997-1506-E3517C0BCCEB}"/>
              </a:ext>
            </a:extLst>
          </p:cNvPr>
          <p:cNvSpPr txBox="1"/>
          <p:nvPr/>
        </p:nvSpPr>
        <p:spPr>
          <a:xfrm>
            <a:off x="1245800" y="3294895"/>
            <a:ext cx="14859000" cy="622799"/>
          </a:xfrm>
          <a:prstGeom prst="rect">
            <a:avLst/>
          </a:prstGeom>
          <a:noFill/>
        </p:spPr>
        <p:txBody>
          <a:bodyPr wrap="square" rtlCol="0">
            <a:spAutoFit/>
          </a:bodyPr>
          <a:lstStyle/>
          <a:p>
            <a:pPr>
              <a:lnSpc>
                <a:spcPct val="115000"/>
              </a:lnSpc>
              <a:spcAft>
                <a:spcPts val="800"/>
              </a:spcAft>
            </a:pPr>
            <a:r>
              <a:rPr lang="fr-FR" sz="3200" b="1" u="sng" dirty="0">
                <a:solidFill>
                  <a:srgbClr val="FF0000"/>
                </a:solidFill>
              </a:rPr>
              <a:t>Exemple :</a:t>
            </a:r>
            <a:endParaRPr lang="fr-FR" sz="2800" kern="0" dirty="0">
              <a:solidFill>
                <a:srgbClr val="FF0000"/>
              </a:solidFill>
              <a:latin typeface="Times New Roman" panose="02020603050405020304" pitchFamily="18" charset="0"/>
              <a:cs typeface="Arial" panose="020B0604020202020204" pitchFamily="34" charset="0"/>
            </a:endParaRPr>
          </a:p>
        </p:txBody>
      </p:sp>
      <p:sp>
        <p:nvSpPr>
          <p:cNvPr id="5" name="ZoneTexte 4">
            <a:extLst>
              <a:ext uri="{FF2B5EF4-FFF2-40B4-BE49-F238E27FC236}">
                <a16:creationId xmlns:a16="http://schemas.microsoft.com/office/drawing/2014/main" id="{3F91ADBF-93D7-D1CD-03B5-DBBBA7AC8928}"/>
              </a:ext>
            </a:extLst>
          </p:cNvPr>
          <p:cNvSpPr txBox="1"/>
          <p:nvPr/>
        </p:nvSpPr>
        <p:spPr>
          <a:xfrm>
            <a:off x="747624" y="4111494"/>
            <a:ext cx="10712345" cy="3539430"/>
          </a:xfrm>
          <a:prstGeom prst="rect">
            <a:avLst/>
          </a:prstGeom>
          <a:noFill/>
        </p:spPr>
        <p:txBody>
          <a:bodyPr wrap="square" rtlCol="0">
            <a:spAutoFit/>
          </a:bodyPr>
          <a:lstStyle/>
          <a:p>
            <a:r>
              <a:rPr lang="fr-FR" sz="2800" kern="0" dirty="0">
                <a:latin typeface="Times New Roman" panose="02020603050405020304" pitchFamily="18" charset="0"/>
                <a:cs typeface="Arial" panose="020B0604020202020204" pitchFamily="34" charset="0"/>
              </a:rPr>
              <a:t>Supposons que nous ayons un graphe G avec les sommets {A,B,C,D,E}et les arêtes A→B, B→C, C→D, D→E, et A→E. </a:t>
            </a:r>
          </a:p>
          <a:p>
            <a:endParaRPr lang="fr-FR" sz="2800" kern="0" dirty="0">
              <a:latin typeface="Times New Roman" panose="02020603050405020304" pitchFamily="18" charset="0"/>
              <a:cs typeface="Arial" panose="020B0604020202020204" pitchFamily="34" charset="0"/>
            </a:endParaRPr>
          </a:p>
          <a:p>
            <a:r>
              <a:rPr lang="fr-FR" sz="2800" kern="0" dirty="0">
                <a:latin typeface="Times New Roman" panose="02020603050405020304" pitchFamily="18" charset="0"/>
                <a:cs typeface="Arial" panose="020B0604020202020204" pitchFamily="34" charset="0"/>
              </a:rPr>
              <a:t>Si nous appliquons une 2-réduction pour contracter les arêtes B→C et D→E, nous obtenons un nouveau graphe G′ avec les sommets {A,B′,D′} et les arêtes A→B′, B′→D′, et A→D′, où B′ représente la contraction de B et C, et D′ représente la contraction de D et E.</a:t>
            </a:r>
          </a:p>
          <a:p>
            <a:endParaRPr lang="fr-FR" sz="2800" kern="0" dirty="0">
              <a:latin typeface="Times New Roman" panose="02020603050405020304" pitchFamily="18" charset="0"/>
              <a:cs typeface="Arial" panose="020B0604020202020204" pitchFamily="34" charset="0"/>
            </a:endParaRPr>
          </a:p>
        </p:txBody>
      </p:sp>
      <p:sp>
        <p:nvSpPr>
          <p:cNvPr id="8" name="Ellipse 7">
            <a:extLst>
              <a:ext uri="{FF2B5EF4-FFF2-40B4-BE49-F238E27FC236}">
                <a16:creationId xmlns:a16="http://schemas.microsoft.com/office/drawing/2014/main" id="{2D060D53-9CE2-A232-44F2-08189931985B}"/>
              </a:ext>
            </a:extLst>
          </p:cNvPr>
          <p:cNvSpPr/>
          <p:nvPr/>
        </p:nvSpPr>
        <p:spPr>
          <a:xfrm>
            <a:off x="14997056" y="2943471"/>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3919AF4-A902-D868-BC92-B80FD5F2CCC9}"/>
              </a:ext>
            </a:extLst>
          </p:cNvPr>
          <p:cNvSpPr/>
          <p:nvPr/>
        </p:nvSpPr>
        <p:spPr>
          <a:xfrm>
            <a:off x="13854056" y="3923855"/>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DCC1BA3-7E56-FA90-BF87-6747E630D7E8}"/>
              </a:ext>
            </a:extLst>
          </p:cNvPr>
          <p:cNvSpPr/>
          <p:nvPr/>
        </p:nvSpPr>
        <p:spPr>
          <a:xfrm>
            <a:off x="14311256" y="5022181"/>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147601AA-8D12-E0B0-1CFE-B0A90D809F0B}"/>
              </a:ext>
            </a:extLst>
          </p:cNvPr>
          <p:cNvSpPr/>
          <p:nvPr/>
        </p:nvSpPr>
        <p:spPr>
          <a:xfrm>
            <a:off x="16230852" y="5029644"/>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8E1C2770-1ECD-66A8-EED1-6A93B417D04E}"/>
              </a:ext>
            </a:extLst>
          </p:cNvPr>
          <p:cNvSpPr/>
          <p:nvPr/>
        </p:nvSpPr>
        <p:spPr>
          <a:xfrm>
            <a:off x="16338687" y="3748098"/>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3EDAD26A-2B67-E607-BC24-65AA9014E487}"/>
              </a:ext>
            </a:extLst>
          </p:cNvPr>
          <p:cNvCxnSpPr>
            <a:stCxn id="8" idx="5"/>
            <a:endCxn id="13" idx="1"/>
          </p:cNvCxnSpPr>
          <p:nvPr/>
        </p:nvCxnSpPr>
        <p:spPr>
          <a:xfrm>
            <a:off x="15387301" y="3333716"/>
            <a:ext cx="1018341" cy="48133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8D47FA7-0463-F16C-C368-1D993D7F36ED}"/>
              </a:ext>
            </a:extLst>
          </p:cNvPr>
          <p:cNvCxnSpPr>
            <a:stCxn id="8" idx="3"/>
            <a:endCxn id="9" idx="7"/>
          </p:cNvCxnSpPr>
          <p:nvPr/>
        </p:nvCxnSpPr>
        <p:spPr>
          <a:xfrm flipH="1">
            <a:off x="14244301" y="3333716"/>
            <a:ext cx="819710" cy="6570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E98B30BB-82C8-B5C2-6C69-D5E466306364}"/>
              </a:ext>
            </a:extLst>
          </p:cNvPr>
          <p:cNvCxnSpPr>
            <a:cxnSpLocks/>
            <a:stCxn id="11" idx="1"/>
          </p:cNvCxnSpPr>
          <p:nvPr/>
        </p:nvCxnSpPr>
        <p:spPr>
          <a:xfrm flipH="1" flipV="1">
            <a:off x="14063046" y="4356608"/>
            <a:ext cx="315165" cy="7325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2D8EB21-E8DC-6B5B-46FB-80C852A376AA}"/>
              </a:ext>
            </a:extLst>
          </p:cNvPr>
          <p:cNvCxnSpPr>
            <a:cxnSpLocks/>
            <a:stCxn id="12" idx="2"/>
          </p:cNvCxnSpPr>
          <p:nvPr/>
        </p:nvCxnSpPr>
        <p:spPr>
          <a:xfrm flipH="1">
            <a:off x="14654156" y="5258244"/>
            <a:ext cx="1576696" cy="68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D8B04F2E-11EB-5179-A2FA-57EBB3263B70}"/>
              </a:ext>
            </a:extLst>
          </p:cNvPr>
          <p:cNvCxnSpPr>
            <a:cxnSpLocks/>
            <a:stCxn id="13" idx="4"/>
          </p:cNvCxnSpPr>
          <p:nvPr/>
        </p:nvCxnSpPr>
        <p:spPr>
          <a:xfrm flipH="1">
            <a:off x="16394249" y="4205298"/>
            <a:ext cx="173038" cy="8838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3C9DEE62-3B86-0D3C-BA65-8F5F7FD8B67D}"/>
              </a:ext>
            </a:extLst>
          </p:cNvPr>
          <p:cNvSpPr txBox="1"/>
          <p:nvPr/>
        </p:nvSpPr>
        <p:spPr>
          <a:xfrm>
            <a:off x="14548523" y="2367315"/>
            <a:ext cx="800100" cy="707886"/>
          </a:xfrm>
          <a:prstGeom prst="rect">
            <a:avLst/>
          </a:prstGeom>
          <a:noFill/>
        </p:spPr>
        <p:txBody>
          <a:bodyPr wrap="square" rtlCol="0">
            <a:spAutoFit/>
          </a:bodyPr>
          <a:lstStyle/>
          <a:p>
            <a:r>
              <a:rPr lang="fr-FR" sz="4000" b="1" dirty="0">
                <a:latin typeface="Amasis MT Pro Black" panose="02040A04050005020304" pitchFamily="18" charset="0"/>
              </a:rPr>
              <a:t>A</a:t>
            </a:r>
          </a:p>
        </p:txBody>
      </p:sp>
      <p:sp>
        <p:nvSpPr>
          <p:cNvPr id="27" name="ZoneTexte 26">
            <a:extLst>
              <a:ext uri="{FF2B5EF4-FFF2-40B4-BE49-F238E27FC236}">
                <a16:creationId xmlns:a16="http://schemas.microsoft.com/office/drawing/2014/main" id="{57145D99-EFAD-CDF4-D69F-9794158AFBA9}"/>
              </a:ext>
            </a:extLst>
          </p:cNvPr>
          <p:cNvSpPr txBox="1"/>
          <p:nvPr/>
        </p:nvSpPr>
        <p:spPr>
          <a:xfrm>
            <a:off x="16922191" y="3308320"/>
            <a:ext cx="800100" cy="707886"/>
          </a:xfrm>
          <a:prstGeom prst="rect">
            <a:avLst/>
          </a:prstGeom>
          <a:noFill/>
        </p:spPr>
        <p:txBody>
          <a:bodyPr wrap="square" rtlCol="0">
            <a:spAutoFit/>
          </a:bodyPr>
          <a:lstStyle/>
          <a:p>
            <a:r>
              <a:rPr lang="fr-FR" sz="4000" b="1" dirty="0">
                <a:latin typeface="Amasis MT Pro Black" panose="02040A04050005020304" pitchFamily="18" charset="0"/>
              </a:rPr>
              <a:t>B</a:t>
            </a:r>
          </a:p>
        </p:txBody>
      </p:sp>
      <p:sp>
        <p:nvSpPr>
          <p:cNvPr id="28" name="ZoneTexte 27">
            <a:extLst>
              <a:ext uri="{FF2B5EF4-FFF2-40B4-BE49-F238E27FC236}">
                <a16:creationId xmlns:a16="http://schemas.microsoft.com/office/drawing/2014/main" id="{6FFE59B5-7767-0AD2-DA00-B99459C816FC}"/>
              </a:ext>
            </a:extLst>
          </p:cNvPr>
          <p:cNvSpPr txBox="1"/>
          <p:nvPr/>
        </p:nvSpPr>
        <p:spPr>
          <a:xfrm>
            <a:off x="16810770" y="5022181"/>
            <a:ext cx="800100" cy="707886"/>
          </a:xfrm>
          <a:prstGeom prst="rect">
            <a:avLst/>
          </a:prstGeom>
          <a:noFill/>
        </p:spPr>
        <p:txBody>
          <a:bodyPr wrap="square" rtlCol="0">
            <a:spAutoFit/>
          </a:bodyPr>
          <a:lstStyle/>
          <a:p>
            <a:r>
              <a:rPr lang="fr-FR" sz="4000" b="1" dirty="0">
                <a:latin typeface="Amasis MT Pro Black" panose="02040A04050005020304" pitchFamily="18" charset="0"/>
              </a:rPr>
              <a:t>C</a:t>
            </a:r>
          </a:p>
        </p:txBody>
      </p:sp>
      <p:sp>
        <p:nvSpPr>
          <p:cNvPr id="29" name="ZoneTexte 28">
            <a:extLst>
              <a:ext uri="{FF2B5EF4-FFF2-40B4-BE49-F238E27FC236}">
                <a16:creationId xmlns:a16="http://schemas.microsoft.com/office/drawing/2014/main" id="{691C1F72-FB1C-E7EE-A8EB-44084D3591BB}"/>
              </a:ext>
            </a:extLst>
          </p:cNvPr>
          <p:cNvSpPr txBox="1"/>
          <p:nvPr/>
        </p:nvSpPr>
        <p:spPr>
          <a:xfrm>
            <a:off x="13073046" y="3662263"/>
            <a:ext cx="800100" cy="707886"/>
          </a:xfrm>
          <a:prstGeom prst="rect">
            <a:avLst/>
          </a:prstGeom>
          <a:noFill/>
        </p:spPr>
        <p:txBody>
          <a:bodyPr wrap="square" rtlCol="0">
            <a:spAutoFit/>
          </a:bodyPr>
          <a:lstStyle/>
          <a:p>
            <a:r>
              <a:rPr lang="fr-FR" sz="4000" b="1" dirty="0">
                <a:latin typeface="Amasis MT Pro Black" panose="02040A04050005020304" pitchFamily="18" charset="0"/>
              </a:rPr>
              <a:t>E</a:t>
            </a:r>
          </a:p>
        </p:txBody>
      </p:sp>
      <p:sp>
        <p:nvSpPr>
          <p:cNvPr id="30" name="ZoneTexte 29">
            <a:extLst>
              <a:ext uri="{FF2B5EF4-FFF2-40B4-BE49-F238E27FC236}">
                <a16:creationId xmlns:a16="http://schemas.microsoft.com/office/drawing/2014/main" id="{205B0EAE-F121-3150-C4B1-5AABA74D60CA}"/>
              </a:ext>
            </a:extLst>
          </p:cNvPr>
          <p:cNvSpPr txBox="1"/>
          <p:nvPr/>
        </p:nvSpPr>
        <p:spPr>
          <a:xfrm>
            <a:off x="13625456" y="5058483"/>
            <a:ext cx="800100" cy="707886"/>
          </a:xfrm>
          <a:prstGeom prst="rect">
            <a:avLst/>
          </a:prstGeom>
          <a:noFill/>
        </p:spPr>
        <p:txBody>
          <a:bodyPr wrap="square" rtlCol="0">
            <a:spAutoFit/>
          </a:bodyPr>
          <a:lstStyle/>
          <a:p>
            <a:r>
              <a:rPr lang="fr-FR" sz="4000" b="1" dirty="0">
                <a:latin typeface="Amasis MT Pro Black" panose="02040A04050005020304" pitchFamily="18" charset="0"/>
              </a:rPr>
              <a:t>D</a:t>
            </a:r>
          </a:p>
        </p:txBody>
      </p:sp>
      <p:sp>
        <p:nvSpPr>
          <p:cNvPr id="31" name="Ellipse 30">
            <a:extLst>
              <a:ext uri="{FF2B5EF4-FFF2-40B4-BE49-F238E27FC236}">
                <a16:creationId xmlns:a16="http://schemas.microsoft.com/office/drawing/2014/main" id="{0ACE7F80-1F90-6D70-FCBD-D5AF739A8CAE}"/>
              </a:ext>
            </a:extLst>
          </p:cNvPr>
          <p:cNvSpPr/>
          <p:nvPr/>
        </p:nvSpPr>
        <p:spPr>
          <a:xfrm>
            <a:off x="15387301" y="6008593"/>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55F788D7-A776-1451-4C0D-143EE22F6F1F}"/>
              </a:ext>
            </a:extLst>
          </p:cNvPr>
          <p:cNvSpPr/>
          <p:nvPr/>
        </p:nvSpPr>
        <p:spPr>
          <a:xfrm>
            <a:off x="14177346" y="7782759"/>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1AE892BC-01F2-A615-C8EB-9F678ADEE04E}"/>
              </a:ext>
            </a:extLst>
          </p:cNvPr>
          <p:cNvSpPr/>
          <p:nvPr/>
        </p:nvSpPr>
        <p:spPr>
          <a:xfrm>
            <a:off x="16969536" y="7454215"/>
            <a:ext cx="457200" cy="4572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a:extLst>
              <a:ext uri="{FF2B5EF4-FFF2-40B4-BE49-F238E27FC236}">
                <a16:creationId xmlns:a16="http://schemas.microsoft.com/office/drawing/2014/main" id="{878C418A-F2B1-26D1-FF12-CB1CF56B2F92}"/>
              </a:ext>
            </a:extLst>
          </p:cNvPr>
          <p:cNvCxnSpPr>
            <a:stCxn id="31" idx="5"/>
            <a:endCxn id="35" idx="1"/>
          </p:cNvCxnSpPr>
          <p:nvPr/>
        </p:nvCxnSpPr>
        <p:spPr>
          <a:xfrm>
            <a:off x="15777546" y="6398838"/>
            <a:ext cx="1258945" cy="11223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CEFB3521-85DF-D148-E1C1-7B3450DF6E67}"/>
              </a:ext>
            </a:extLst>
          </p:cNvPr>
          <p:cNvCxnSpPr>
            <a:stCxn id="31" idx="3"/>
            <a:endCxn id="32" idx="7"/>
          </p:cNvCxnSpPr>
          <p:nvPr/>
        </p:nvCxnSpPr>
        <p:spPr>
          <a:xfrm flipH="1">
            <a:off x="14567591" y="6398838"/>
            <a:ext cx="886665" cy="145087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AE1F6344-2537-DFA6-E159-AD995362797A}"/>
              </a:ext>
            </a:extLst>
          </p:cNvPr>
          <p:cNvCxnSpPr>
            <a:cxnSpLocks/>
            <a:stCxn id="35" idx="3"/>
            <a:endCxn id="32" idx="6"/>
          </p:cNvCxnSpPr>
          <p:nvPr/>
        </p:nvCxnSpPr>
        <p:spPr>
          <a:xfrm flipH="1">
            <a:off x="14634546" y="7844460"/>
            <a:ext cx="2401945" cy="16689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5B5B0250-D87B-5ABE-3A20-6E718DCF5409}"/>
              </a:ext>
            </a:extLst>
          </p:cNvPr>
          <p:cNvSpPr txBox="1"/>
          <p:nvPr/>
        </p:nvSpPr>
        <p:spPr>
          <a:xfrm>
            <a:off x="14938768" y="5432437"/>
            <a:ext cx="800100" cy="707886"/>
          </a:xfrm>
          <a:prstGeom prst="rect">
            <a:avLst/>
          </a:prstGeom>
          <a:noFill/>
        </p:spPr>
        <p:txBody>
          <a:bodyPr wrap="square" rtlCol="0">
            <a:spAutoFit/>
          </a:bodyPr>
          <a:lstStyle/>
          <a:p>
            <a:r>
              <a:rPr lang="fr-FR" sz="4000" b="1" dirty="0">
                <a:latin typeface="Amasis MT Pro Black" panose="02040A04050005020304" pitchFamily="18" charset="0"/>
              </a:rPr>
              <a:t>A</a:t>
            </a:r>
          </a:p>
        </p:txBody>
      </p:sp>
      <p:sp>
        <p:nvSpPr>
          <p:cNvPr id="42" name="ZoneTexte 41">
            <a:extLst>
              <a:ext uri="{FF2B5EF4-FFF2-40B4-BE49-F238E27FC236}">
                <a16:creationId xmlns:a16="http://schemas.microsoft.com/office/drawing/2014/main" id="{1BBE55FA-7658-AD03-98AF-1B061AB0CDD6}"/>
              </a:ext>
            </a:extLst>
          </p:cNvPr>
          <p:cNvSpPr txBox="1"/>
          <p:nvPr/>
        </p:nvSpPr>
        <p:spPr>
          <a:xfrm>
            <a:off x="17390152" y="7074873"/>
            <a:ext cx="800100" cy="707886"/>
          </a:xfrm>
          <a:prstGeom prst="rect">
            <a:avLst/>
          </a:prstGeom>
          <a:noFill/>
        </p:spPr>
        <p:txBody>
          <a:bodyPr wrap="square" rtlCol="0">
            <a:spAutoFit/>
          </a:bodyPr>
          <a:lstStyle/>
          <a:p>
            <a:r>
              <a:rPr lang="fr-FR" sz="4000" b="1" dirty="0">
                <a:latin typeface="Amasis MT Pro Black" panose="02040A04050005020304" pitchFamily="18" charset="0"/>
              </a:rPr>
              <a:t>B’</a:t>
            </a:r>
          </a:p>
        </p:txBody>
      </p:sp>
      <p:sp>
        <p:nvSpPr>
          <p:cNvPr id="44" name="ZoneTexte 43">
            <a:extLst>
              <a:ext uri="{FF2B5EF4-FFF2-40B4-BE49-F238E27FC236}">
                <a16:creationId xmlns:a16="http://schemas.microsoft.com/office/drawing/2014/main" id="{B32B0CD9-E432-36C2-A30B-8A1DF32A1976}"/>
              </a:ext>
            </a:extLst>
          </p:cNvPr>
          <p:cNvSpPr txBox="1"/>
          <p:nvPr/>
        </p:nvSpPr>
        <p:spPr>
          <a:xfrm>
            <a:off x="13447953" y="7490517"/>
            <a:ext cx="800100" cy="707886"/>
          </a:xfrm>
          <a:prstGeom prst="rect">
            <a:avLst/>
          </a:prstGeom>
          <a:noFill/>
        </p:spPr>
        <p:txBody>
          <a:bodyPr wrap="square" rtlCol="0">
            <a:spAutoFit/>
          </a:bodyPr>
          <a:lstStyle/>
          <a:p>
            <a:r>
              <a:rPr lang="fr-FR" sz="4000" b="1" dirty="0">
                <a:latin typeface="Amasis MT Pro Black" panose="02040A04050005020304" pitchFamily="18" charset="0"/>
              </a:rPr>
              <a:t>D’</a:t>
            </a:r>
          </a:p>
        </p:txBody>
      </p:sp>
      <p:sp>
        <p:nvSpPr>
          <p:cNvPr id="51" name="ZoneTexte 50">
            <a:extLst>
              <a:ext uri="{FF2B5EF4-FFF2-40B4-BE49-F238E27FC236}">
                <a16:creationId xmlns:a16="http://schemas.microsoft.com/office/drawing/2014/main" id="{E31DB37B-4B3B-5E1D-67F1-6F36129FFAD4}"/>
              </a:ext>
            </a:extLst>
          </p:cNvPr>
          <p:cNvSpPr txBox="1"/>
          <p:nvPr/>
        </p:nvSpPr>
        <p:spPr>
          <a:xfrm>
            <a:off x="747624" y="8591569"/>
            <a:ext cx="16337380" cy="1661993"/>
          </a:xfrm>
          <a:prstGeom prst="rect">
            <a:avLst/>
          </a:prstGeom>
          <a:noFill/>
        </p:spPr>
        <p:txBody>
          <a:bodyPr wrap="square" rtlCol="0">
            <a:spAutoFit/>
          </a:bodyPr>
          <a:lstStyle/>
          <a:p>
            <a:r>
              <a:rPr lang="fr-FR" sz="2800" kern="0" dirty="0">
                <a:latin typeface="Times New Roman" panose="02020603050405020304" pitchFamily="18" charset="0"/>
                <a:cs typeface="Arial" panose="020B0604020202020204" pitchFamily="34" charset="0"/>
              </a:rPr>
              <a:t>En résumé, la k-réduction est une technique puissante en théorie des graphes qui permet de simplifier des graphes tout en préservant leurs propriétés essentielles, facilitant ainsi leur analyse et la résolution de problèmes complexes.</a:t>
            </a:r>
          </a:p>
          <a:p>
            <a:endParaRPr lang="fr-FR" dirty="0"/>
          </a:p>
        </p:txBody>
      </p:sp>
    </p:spTree>
    <p:extLst>
      <p:ext uri="{BB962C8B-B14F-4D97-AF65-F5344CB8AC3E}">
        <p14:creationId xmlns:p14="http://schemas.microsoft.com/office/powerpoint/2010/main" val="104469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BA7F4EF-BC1E-BF54-E809-B56D46F195B5}"/>
              </a:ext>
            </a:extLst>
          </p:cNvPr>
          <p:cNvPicPr>
            <a:picLocks noChangeAspect="1"/>
          </p:cNvPicPr>
          <p:nvPr/>
        </p:nvPicPr>
        <p:blipFill>
          <a:blip r:embed="rId2"/>
          <a:stretch>
            <a:fillRect/>
          </a:stretch>
        </p:blipFill>
        <p:spPr>
          <a:xfrm>
            <a:off x="1929929" y="3983360"/>
            <a:ext cx="13398493" cy="3104902"/>
          </a:xfrm>
          <a:prstGeom prst="rect">
            <a:avLst/>
          </a:prstGeom>
        </p:spPr>
      </p:pic>
      <p:pic>
        <p:nvPicPr>
          <p:cNvPr id="12" name="Image 11">
            <a:extLst>
              <a:ext uri="{FF2B5EF4-FFF2-40B4-BE49-F238E27FC236}">
                <a16:creationId xmlns:a16="http://schemas.microsoft.com/office/drawing/2014/main" id="{24D2FDEB-BFDA-569B-9A06-3D81C718C3B9}"/>
              </a:ext>
            </a:extLst>
          </p:cNvPr>
          <p:cNvPicPr>
            <a:picLocks noChangeAspect="1"/>
          </p:cNvPicPr>
          <p:nvPr/>
        </p:nvPicPr>
        <p:blipFill>
          <a:blip r:embed="rId3"/>
          <a:stretch>
            <a:fillRect/>
          </a:stretch>
        </p:blipFill>
        <p:spPr>
          <a:xfrm>
            <a:off x="1929929" y="7048500"/>
            <a:ext cx="12707820" cy="2743200"/>
          </a:xfrm>
          <a:prstGeom prst="rect">
            <a:avLst/>
          </a:prstGeom>
        </p:spPr>
      </p:pic>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6"/>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9"/>
            <a:stretch>
              <a:fillRect/>
            </a:stretch>
          </a:blipFill>
        </p:spPr>
        <p:txBody>
          <a:bodyPr/>
          <a:lstStyle/>
          <a:p>
            <a:endParaRPr lang="fr-FR"/>
          </a:p>
        </p:txBody>
      </p:sp>
      <p:sp>
        <p:nvSpPr>
          <p:cNvPr id="17" name="TextBox 17"/>
          <p:cNvSpPr txBox="1"/>
          <p:nvPr/>
        </p:nvSpPr>
        <p:spPr>
          <a:xfrm>
            <a:off x="923272" y="524192"/>
            <a:ext cx="11954528" cy="1090042"/>
          </a:xfrm>
          <a:prstGeom prst="rect">
            <a:avLst/>
          </a:prstGeom>
        </p:spPr>
        <p:txBody>
          <a:bodyPr wrap="square" lIns="0" tIns="0" rIns="0" bIns="0" rtlCol="0" anchor="t">
            <a:spAutoFit/>
          </a:bodyPr>
          <a:lstStyle/>
          <a:p>
            <a:pPr algn="l">
              <a:lnSpc>
                <a:spcPts val="8480"/>
              </a:lnSpc>
            </a:pPr>
            <a:r>
              <a:rPr lang="en-US" sz="8000" dirty="0" err="1">
                <a:solidFill>
                  <a:srgbClr val="000000"/>
                </a:solidFill>
                <a:latin typeface="Montserrat Classic Bold"/>
                <a:ea typeface="Montserrat Classic Bold"/>
                <a:cs typeface="Montserrat Classic Bold"/>
                <a:sym typeface="Montserrat Classic Bold"/>
              </a:rPr>
              <a:t>Analyse</a:t>
            </a:r>
            <a:r>
              <a:rPr lang="en-US" sz="8000" dirty="0">
                <a:solidFill>
                  <a:srgbClr val="000000"/>
                </a:solidFill>
                <a:latin typeface="Montserrat Classic Bold"/>
                <a:ea typeface="Montserrat Classic Bold"/>
                <a:cs typeface="Montserrat Classic Bold"/>
                <a:sym typeface="Montserrat Classic Bold"/>
              </a:rPr>
              <a:t> de </a:t>
            </a:r>
            <a:r>
              <a:rPr lang="en-US" sz="8000" dirty="0" err="1">
                <a:solidFill>
                  <a:srgbClr val="000000"/>
                </a:solidFill>
                <a:latin typeface="Montserrat Classic Bold"/>
                <a:ea typeface="Montserrat Classic Bold"/>
                <a:cs typeface="Montserrat Classic Bold"/>
                <a:sym typeface="Montserrat Classic Bold"/>
              </a:rPr>
              <a:t>complexité</a:t>
            </a:r>
            <a:endParaRPr lang="en-US" sz="8000" dirty="0">
              <a:solidFill>
                <a:srgbClr val="000000"/>
              </a:solidFill>
              <a:latin typeface="Montserrat Classic Bold"/>
              <a:ea typeface="Montserrat Classic Bold"/>
              <a:cs typeface="Montserrat Classic Bold"/>
              <a:sym typeface="Montserrat Classic Bold"/>
            </a:endParaRPr>
          </a:p>
        </p:txBody>
      </p:sp>
      <p:sp>
        <p:nvSpPr>
          <p:cNvPr id="7" name="TextBox 17">
            <a:extLst>
              <a:ext uri="{FF2B5EF4-FFF2-40B4-BE49-F238E27FC236}">
                <a16:creationId xmlns:a16="http://schemas.microsoft.com/office/drawing/2014/main" id="{660B3EDB-4997-D35A-5F38-23D1647D4594}"/>
              </a:ext>
            </a:extLst>
          </p:cNvPr>
          <p:cNvSpPr txBox="1"/>
          <p:nvPr/>
        </p:nvSpPr>
        <p:spPr>
          <a:xfrm>
            <a:off x="1064599" y="1756774"/>
            <a:ext cx="16232801" cy="1248612"/>
          </a:xfrm>
          <a:prstGeom prst="rect">
            <a:avLst/>
          </a:prstGeom>
        </p:spPr>
        <p:txBody>
          <a:bodyPr wrap="square" lIns="0" tIns="0" rIns="0" bIns="0" rtlCol="0" anchor="t">
            <a:spAutoFit/>
          </a:bodyPr>
          <a:lstStyle/>
          <a:p>
            <a:pPr marL="85725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cs typeface="Times New Roman" panose="02020603050405020304" pitchFamily="18" charset="0"/>
              </a:rPr>
              <a:t>Complexité des graphes après k-bipartition</a:t>
            </a:r>
          </a:p>
        </p:txBody>
      </p:sp>
      <p:sp>
        <p:nvSpPr>
          <p:cNvPr id="13" name="ZoneTexte 12">
            <a:extLst>
              <a:ext uri="{FF2B5EF4-FFF2-40B4-BE49-F238E27FC236}">
                <a16:creationId xmlns:a16="http://schemas.microsoft.com/office/drawing/2014/main" id="{925B3740-B1A2-31A7-9335-5FA4A811675D}"/>
              </a:ext>
            </a:extLst>
          </p:cNvPr>
          <p:cNvSpPr txBox="1"/>
          <p:nvPr/>
        </p:nvSpPr>
        <p:spPr>
          <a:xfrm>
            <a:off x="3200400" y="2851648"/>
            <a:ext cx="126492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latin typeface="Berlin Sans FB Demi" panose="020E0802020502020306" pitchFamily="34" charset="0"/>
                <a:cs typeface="Arial" panose="020B0604020202020204" pitchFamily="34" charset="0"/>
              </a:rPr>
              <a:t>Propriétés et Théorèmes</a:t>
            </a:r>
          </a:p>
        </p:txBody>
      </p:sp>
    </p:spTree>
    <p:extLst>
      <p:ext uri="{BB962C8B-B14F-4D97-AF65-F5344CB8AC3E}">
        <p14:creationId xmlns:p14="http://schemas.microsoft.com/office/powerpoint/2010/main" val="3079765972"/>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9E81AE-3C2E-8FA1-BC0E-130F9C820878}"/>
              </a:ext>
            </a:extLst>
          </p:cNvPr>
          <p:cNvPicPr>
            <a:picLocks noChangeAspect="1"/>
          </p:cNvPicPr>
          <p:nvPr/>
        </p:nvPicPr>
        <p:blipFill>
          <a:blip r:embed="rId2"/>
          <a:stretch>
            <a:fillRect/>
          </a:stretch>
        </p:blipFill>
        <p:spPr>
          <a:xfrm>
            <a:off x="1556625" y="4154840"/>
            <a:ext cx="13817989" cy="5053601"/>
          </a:xfrm>
          <a:prstGeom prst="rect">
            <a:avLst/>
          </a:prstGeom>
        </p:spPr>
      </p:pic>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8"/>
            <a:stretch>
              <a:fillRect/>
            </a:stretch>
          </a:blipFill>
        </p:spPr>
        <p:txBody>
          <a:bodyPr/>
          <a:lstStyle/>
          <a:p>
            <a:endParaRPr lang="fr-FR"/>
          </a:p>
        </p:txBody>
      </p:sp>
      <p:sp>
        <p:nvSpPr>
          <p:cNvPr id="17" name="TextBox 17"/>
          <p:cNvSpPr txBox="1"/>
          <p:nvPr/>
        </p:nvSpPr>
        <p:spPr>
          <a:xfrm>
            <a:off x="923272" y="524192"/>
            <a:ext cx="11954528" cy="1090042"/>
          </a:xfrm>
          <a:prstGeom prst="rect">
            <a:avLst/>
          </a:prstGeom>
        </p:spPr>
        <p:txBody>
          <a:bodyPr wrap="square" lIns="0" tIns="0" rIns="0" bIns="0" rtlCol="0" anchor="t">
            <a:spAutoFit/>
          </a:bodyPr>
          <a:lstStyle/>
          <a:p>
            <a:pPr algn="l">
              <a:lnSpc>
                <a:spcPts val="8480"/>
              </a:lnSpc>
            </a:pPr>
            <a:r>
              <a:rPr lang="en-US" sz="8000" dirty="0" err="1">
                <a:solidFill>
                  <a:srgbClr val="000000"/>
                </a:solidFill>
                <a:latin typeface="Montserrat Classic Bold"/>
                <a:ea typeface="Montserrat Classic Bold"/>
                <a:cs typeface="Montserrat Classic Bold"/>
                <a:sym typeface="Montserrat Classic Bold"/>
              </a:rPr>
              <a:t>Analyse</a:t>
            </a:r>
            <a:r>
              <a:rPr lang="en-US" sz="8000" dirty="0">
                <a:solidFill>
                  <a:srgbClr val="000000"/>
                </a:solidFill>
                <a:latin typeface="Montserrat Classic Bold"/>
                <a:ea typeface="Montserrat Classic Bold"/>
                <a:cs typeface="Montserrat Classic Bold"/>
                <a:sym typeface="Montserrat Classic Bold"/>
              </a:rPr>
              <a:t> de </a:t>
            </a:r>
            <a:r>
              <a:rPr lang="en-US" sz="8000" dirty="0" err="1">
                <a:solidFill>
                  <a:srgbClr val="000000"/>
                </a:solidFill>
                <a:latin typeface="Montserrat Classic Bold"/>
                <a:ea typeface="Montserrat Classic Bold"/>
                <a:cs typeface="Montserrat Classic Bold"/>
                <a:sym typeface="Montserrat Classic Bold"/>
              </a:rPr>
              <a:t>complexité</a:t>
            </a:r>
            <a:endParaRPr lang="en-US" sz="8000" dirty="0">
              <a:solidFill>
                <a:srgbClr val="000000"/>
              </a:solidFill>
              <a:latin typeface="Montserrat Classic Bold"/>
              <a:ea typeface="Montserrat Classic Bold"/>
              <a:cs typeface="Montserrat Classic Bold"/>
              <a:sym typeface="Montserrat Classic Bold"/>
            </a:endParaRPr>
          </a:p>
        </p:txBody>
      </p:sp>
      <p:sp>
        <p:nvSpPr>
          <p:cNvPr id="7" name="TextBox 17">
            <a:extLst>
              <a:ext uri="{FF2B5EF4-FFF2-40B4-BE49-F238E27FC236}">
                <a16:creationId xmlns:a16="http://schemas.microsoft.com/office/drawing/2014/main" id="{660B3EDB-4997-D35A-5F38-23D1647D4594}"/>
              </a:ext>
            </a:extLst>
          </p:cNvPr>
          <p:cNvSpPr txBox="1"/>
          <p:nvPr/>
        </p:nvSpPr>
        <p:spPr>
          <a:xfrm>
            <a:off x="1064599" y="1756774"/>
            <a:ext cx="16232801" cy="1248612"/>
          </a:xfrm>
          <a:prstGeom prst="rect">
            <a:avLst/>
          </a:prstGeom>
        </p:spPr>
        <p:txBody>
          <a:bodyPr wrap="square" lIns="0" tIns="0" rIns="0" bIns="0" rtlCol="0" anchor="t">
            <a:spAutoFit/>
          </a:bodyPr>
          <a:lstStyle/>
          <a:p>
            <a:pPr marL="85725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cs typeface="Times New Roman" panose="02020603050405020304" pitchFamily="18" charset="0"/>
              </a:rPr>
              <a:t>Complexité des graphes après k-bipartition</a:t>
            </a:r>
          </a:p>
        </p:txBody>
      </p:sp>
      <p:sp>
        <p:nvSpPr>
          <p:cNvPr id="8" name="ZoneTexte 7">
            <a:extLst>
              <a:ext uri="{FF2B5EF4-FFF2-40B4-BE49-F238E27FC236}">
                <a16:creationId xmlns:a16="http://schemas.microsoft.com/office/drawing/2014/main" id="{05B65094-ADF4-35DA-073A-E3BC7F347B1B}"/>
              </a:ext>
            </a:extLst>
          </p:cNvPr>
          <p:cNvSpPr txBox="1"/>
          <p:nvPr/>
        </p:nvSpPr>
        <p:spPr>
          <a:xfrm>
            <a:off x="3200400" y="2851648"/>
            <a:ext cx="126492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latin typeface="Berlin Sans FB Demi" panose="020E0802020502020306" pitchFamily="34" charset="0"/>
                <a:cs typeface="Arial" panose="020B0604020202020204" pitchFamily="34" charset="0"/>
              </a:rPr>
              <a:t>Méthodes de Calcul</a:t>
            </a:r>
          </a:p>
        </p:txBody>
      </p:sp>
    </p:spTree>
    <p:extLst>
      <p:ext uri="{BB962C8B-B14F-4D97-AF65-F5344CB8AC3E}">
        <p14:creationId xmlns:p14="http://schemas.microsoft.com/office/powerpoint/2010/main" val="418158394"/>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61D56E5-4DC4-0FF1-9419-488C5E0D4BF5}"/>
              </a:ext>
            </a:extLst>
          </p:cNvPr>
          <p:cNvPicPr>
            <a:picLocks noChangeAspect="1"/>
          </p:cNvPicPr>
          <p:nvPr/>
        </p:nvPicPr>
        <p:blipFill>
          <a:blip r:embed="rId2"/>
          <a:stretch>
            <a:fillRect/>
          </a:stretch>
        </p:blipFill>
        <p:spPr>
          <a:xfrm>
            <a:off x="1679305" y="4019233"/>
            <a:ext cx="12874895" cy="5743575"/>
          </a:xfrm>
          <a:prstGeom prst="rect">
            <a:avLst/>
          </a:prstGeom>
        </p:spPr>
      </p:pic>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8"/>
            <a:stretch>
              <a:fillRect/>
            </a:stretch>
          </a:blipFill>
        </p:spPr>
        <p:txBody>
          <a:bodyPr/>
          <a:lstStyle/>
          <a:p>
            <a:endParaRPr lang="fr-FR"/>
          </a:p>
        </p:txBody>
      </p:sp>
      <p:sp>
        <p:nvSpPr>
          <p:cNvPr id="17" name="TextBox 17"/>
          <p:cNvSpPr txBox="1"/>
          <p:nvPr/>
        </p:nvSpPr>
        <p:spPr>
          <a:xfrm>
            <a:off x="923272" y="524192"/>
            <a:ext cx="11954528" cy="1090042"/>
          </a:xfrm>
          <a:prstGeom prst="rect">
            <a:avLst/>
          </a:prstGeom>
        </p:spPr>
        <p:txBody>
          <a:bodyPr wrap="square" lIns="0" tIns="0" rIns="0" bIns="0" rtlCol="0" anchor="t">
            <a:spAutoFit/>
          </a:bodyPr>
          <a:lstStyle/>
          <a:p>
            <a:pPr algn="l">
              <a:lnSpc>
                <a:spcPts val="8480"/>
              </a:lnSpc>
            </a:pPr>
            <a:r>
              <a:rPr lang="en-US" sz="8000" dirty="0" err="1">
                <a:solidFill>
                  <a:srgbClr val="000000"/>
                </a:solidFill>
                <a:latin typeface="Montserrat Classic Bold"/>
                <a:ea typeface="Montserrat Classic Bold"/>
                <a:cs typeface="Montserrat Classic Bold"/>
                <a:sym typeface="Montserrat Classic Bold"/>
              </a:rPr>
              <a:t>Analyse</a:t>
            </a:r>
            <a:r>
              <a:rPr lang="en-US" sz="8000" dirty="0">
                <a:solidFill>
                  <a:srgbClr val="000000"/>
                </a:solidFill>
                <a:latin typeface="Montserrat Classic Bold"/>
                <a:ea typeface="Montserrat Classic Bold"/>
                <a:cs typeface="Montserrat Classic Bold"/>
                <a:sym typeface="Montserrat Classic Bold"/>
              </a:rPr>
              <a:t> de </a:t>
            </a:r>
            <a:r>
              <a:rPr lang="en-US" sz="8000" dirty="0" err="1">
                <a:solidFill>
                  <a:srgbClr val="000000"/>
                </a:solidFill>
                <a:latin typeface="Montserrat Classic Bold"/>
                <a:ea typeface="Montserrat Classic Bold"/>
                <a:cs typeface="Montserrat Classic Bold"/>
                <a:sym typeface="Montserrat Classic Bold"/>
              </a:rPr>
              <a:t>complexité</a:t>
            </a:r>
            <a:endParaRPr lang="en-US" sz="8000" dirty="0">
              <a:solidFill>
                <a:srgbClr val="000000"/>
              </a:solidFill>
              <a:latin typeface="Montserrat Classic Bold"/>
              <a:ea typeface="Montserrat Classic Bold"/>
              <a:cs typeface="Montserrat Classic Bold"/>
              <a:sym typeface="Montserrat Classic Bold"/>
            </a:endParaRPr>
          </a:p>
        </p:txBody>
      </p:sp>
      <p:sp>
        <p:nvSpPr>
          <p:cNvPr id="7" name="TextBox 17">
            <a:extLst>
              <a:ext uri="{FF2B5EF4-FFF2-40B4-BE49-F238E27FC236}">
                <a16:creationId xmlns:a16="http://schemas.microsoft.com/office/drawing/2014/main" id="{660B3EDB-4997-D35A-5F38-23D1647D4594}"/>
              </a:ext>
            </a:extLst>
          </p:cNvPr>
          <p:cNvSpPr txBox="1"/>
          <p:nvPr/>
        </p:nvSpPr>
        <p:spPr>
          <a:xfrm>
            <a:off x="1064599" y="1756774"/>
            <a:ext cx="16232801" cy="1248612"/>
          </a:xfrm>
          <a:prstGeom prst="rect">
            <a:avLst/>
          </a:prstGeom>
        </p:spPr>
        <p:txBody>
          <a:bodyPr wrap="square" lIns="0" tIns="0" rIns="0" bIns="0" rtlCol="0" anchor="t">
            <a:spAutoFit/>
          </a:bodyPr>
          <a:lstStyle/>
          <a:p>
            <a:pPr marL="85725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cs typeface="Times New Roman" panose="02020603050405020304" pitchFamily="18" charset="0"/>
              </a:rPr>
              <a:t>Complexité des graphes après k-réduction</a:t>
            </a:r>
          </a:p>
        </p:txBody>
      </p:sp>
      <p:sp>
        <p:nvSpPr>
          <p:cNvPr id="13" name="ZoneTexte 12">
            <a:extLst>
              <a:ext uri="{FF2B5EF4-FFF2-40B4-BE49-F238E27FC236}">
                <a16:creationId xmlns:a16="http://schemas.microsoft.com/office/drawing/2014/main" id="{925B3740-B1A2-31A7-9335-5FA4A811675D}"/>
              </a:ext>
            </a:extLst>
          </p:cNvPr>
          <p:cNvSpPr txBox="1"/>
          <p:nvPr/>
        </p:nvSpPr>
        <p:spPr>
          <a:xfrm>
            <a:off x="3200400" y="2851648"/>
            <a:ext cx="126492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latin typeface="Berlin Sans FB Demi" panose="020E0802020502020306" pitchFamily="34" charset="0"/>
                <a:cs typeface="Arial" panose="020B0604020202020204" pitchFamily="34" charset="0"/>
              </a:rPr>
              <a:t>Propriétés et Théorèmes</a:t>
            </a:r>
          </a:p>
        </p:txBody>
      </p:sp>
    </p:spTree>
    <p:extLst>
      <p:ext uri="{BB962C8B-B14F-4D97-AF65-F5344CB8AC3E}">
        <p14:creationId xmlns:p14="http://schemas.microsoft.com/office/powerpoint/2010/main" val="2411707253"/>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7D31CF6-F986-97D3-7A14-F0543978911D}"/>
              </a:ext>
            </a:extLst>
          </p:cNvPr>
          <p:cNvPicPr>
            <a:picLocks noChangeAspect="1"/>
          </p:cNvPicPr>
          <p:nvPr/>
        </p:nvPicPr>
        <p:blipFill>
          <a:blip r:embed="rId2"/>
          <a:stretch>
            <a:fillRect/>
          </a:stretch>
        </p:blipFill>
        <p:spPr>
          <a:xfrm>
            <a:off x="1600200" y="3982966"/>
            <a:ext cx="14048078" cy="5410201"/>
          </a:xfrm>
          <a:prstGeom prst="rect">
            <a:avLst/>
          </a:prstGeom>
        </p:spPr>
      </p:pic>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8"/>
            <a:stretch>
              <a:fillRect/>
            </a:stretch>
          </a:blipFill>
        </p:spPr>
        <p:txBody>
          <a:bodyPr/>
          <a:lstStyle/>
          <a:p>
            <a:endParaRPr lang="fr-FR"/>
          </a:p>
        </p:txBody>
      </p:sp>
      <p:sp>
        <p:nvSpPr>
          <p:cNvPr id="17" name="TextBox 17"/>
          <p:cNvSpPr txBox="1"/>
          <p:nvPr/>
        </p:nvSpPr>
        <p:spPr>
          <a:xfrm>
            <a:off x="923272" y="524192"/>
            <a:ext cx="11954528" cy="1090042"/>
          </a:xfrm>
          <a:prstGeom prst="rect">
            <a:avLst/>
          </a:prstGeom>
        </p:spPr>
        <p:txBody>
          <a:bodyPr wrap="square" lIns="0" tIns="0" rIns="0" bIns="0" rtlCol="0" anchor="t">
            <a:spAutoFit/>
          </a:bodyPr>
          <a:lstStyle/>
          <a:p>
            <a:pPr algn="l">
              <a:lnSpc>
                <a:spcPts val="8480"/>
              </a:lnSpc>
            </a:pPr>
            <a:r>
              <a:rPr lang="en-US" sz="8000" dirty="0" err="1">
                <a:solidFill>
                  <a:srgbClr val="000000"/>
                </a:solidFill>
                <a:latin typeface="Montserrat Classic Bold"/>
                <a:ea typeface="Montserrat Classic Bold"/>
                <a:cs typeface="Montserrat Classic Bold"/>
                <a:sym typeface="Montserrat Classic Bold"/>
              </a:rPr>
              <a:t>Analyse</a:t>
            </a:r>
            <a:r>
              <a:rPr lang="en-US" sz="8000" dirty="0">
                <a:solidFill>
                  <a:srgbClr val="000000"/>
                </a:solidFill>
                <a:latin typeface="Montserrat Classic Bold"/>
                <a:ea typeface="Montserrat Classic Bold"/>
                <a:cs typeface="Montserrat Classic Bold"/>
                <a:sym typeface="Montserrat Classic Bold"/>
              </a:rPr>
              <a:t> de </a:t>
            </a:r>
            <a:r>
              <a:rPr lang="en-US" sz="8000" dirty="0" err="1">
                <a:solidFill>
                  <a:srgbClr val="000000"/>
                </a:solidFill>
                <a:latin typeface="Montserrat Classic Bold"/>
                <a:ea typeface="Montserrat Classic Bold"/>
                <a:cs typeface="Montserrat Classic Bold"/>
                <a:sym typeface="Montserrat Classic Bold"/>
              </a:rPr>
              <a:t>complexité</a:t>
            </a:r>
            <a:endParaRPr lang="en-US" sz="8000" dirty="0">
              <a:solidFill>
                <a:srgbClr val="000000"/>
              </a:solidFill>
              <a:latin typeface="Montserrat Classic Bold"/>
              <a:ea typeface="Montserrat Classic Bold"/>
              <a:cs typeface="Montserrat Classic Bold"/>
              <a:sym typeface="Montserrat Classic Bold"/>
            </a:endParaRPr>
          </a:p>
        </p:txBody>
      </p:sp>
      <p:sp>
        <p:nvSpPr>
          <p:cNvPr id="7" name="TextBox 17">
            <a:extLst>
              <a:ext uri="{FF2B5EF4-FFF2-40B4-BE49-F238E27FC236}">
                <a16:creationId xmlns:a16="http://schemas.microsoft.com/office/drawing/2014/main" id="{660B3EDB-4997-D35A-5F38-23D1647D4594}"/>
              </a:ext>
            </a:extLst>
          </p:cNvPr>
          <p:cNvSpPr txBox="1"/>
          <p:nvPr/>
        </p:nvSpPr>
        <p:spPr>
          <a:xfrm>
            <a:off x="1064599" y="1756774"/>
            <a:ext cx="16232801" cy="1248612"/>
          </a:xfrm>
          <a:prstGeom prst="rect">
            <a:avLst/>
          </a:prstGeom>
        </p:spPr>
        <p:txBody>
          <a:bodyPr wrap="square" lIns="0" tIns="0" rIns="0" bIns="0" rtlCol="0" anchor="t">
            <a:spAutoFit/>
          </a:bodyPr>
          <a:lstStyle/>
          <a:p>
            <a:pPr marL="85725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cs typeface="Times New Roman" panose="02020603050405020304" pitchFamily="18" charset="0"/>
              </a:rPr>
              <a:t>Complexité des graphes après k-réduction</a:t>
            </a:r>
          </a:p>
        </p:txBody>
      </p:sp>
      <p:sp>
        <p:nvSpPr>
          <p:cNvPr id="8" name="ZoneTexte 7">
            <a:extLst>
              <a:ext uri="{FF2B5EF4-FFF2-40B4-BE49-F238E27FC236}">
                <a16:creationId xmlns:a16="http://schemas.microsoft.com/office/drawing/2014/main" id="{05B65094-ADF4-35DA-073A-E3BC7F347B1B}"/>
              </a:ext>
            </a:extLst>
          </p:cNvPr>
          <p:cNvSpPr txBox="1"/>
          <p:nvPr/>
        </p:nvSpPr>
        <p:spPr>
          <a:xfrm>
            <a:off x="3200400" y="2851648"/>
            <a:ext cx="126492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latin typeface="Berlin Sans FB Demi" panose="020E0802020502020306" pitchFamily="34" charset="0"/>
                <a:cs typeface="Arial" panose="020B0604020202020204" pitchFamily="34" charset="0"/>
              </a:rPr>
              <a:t>Méthodes de Calcul</a:t>
            </a:r>
          </a:p>
        </p:txBody>
      </p:sp>
    </p:spTree>
    <p:extLst>
      <p:ext uri="{BB962C8B-B14F-4D97-AF65-F5344CB8AC3E}">
        <p14:creationId xmlns:p14="http://schemas.microsoft.com/office/powerpoint/2010/main" val="2810841339"/>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4116481"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2223744" y="2091352"/>
            <a:ext cx="8220728" cy="1113790"/>
          </a:xfrm>
          <a:prstGeom prst="rect">
            <a:avLst/>
          </a:prstGeom>
        </p:spPr>
        <p:txBody>
          <a:bodyPr lIns="0" tIns="0" rIns="0" bIns="0" rtlCol="0" anchor="t">
            <a:spAutoFit/>
          </a:bodyPr>
          <a:lstStyle/>
          <a:p>
            <a:pPr algn="l">
              <a:lnSpc>
                <a:spcPts val="8480"/>
              </a:lnSpc>
            </a:pPr>
            <a:r>
              <a:rPr lang="en-US" sz="8000" dirty="0">
                <a:solidFill>
                  <a:srgbClr val="000000"/>
                </a:solidFill>
                <a:latin typeface="Montserrat Classic Bold"/>
                <a:ea typeface="Montserrat Classic Bold"/>
                <a:cs typeface="Montserrat Classic Bold"/>
                <a:sym typeface="Montserrat Classic Bold"/>
              </a:rPr>
              <a:t>INTRODUCTION</a:t>
            </a:r>
          </a:p>
        </p:txBody>
      </p:sp>
      <p:sp>
        <p:nvSpPr>
          <p:cNvPr id="5" name="Titre 3">
            <a:extLst>
              <a:ext uri="{FF2B5EF4-FFF2-40B4-BE49-F238E27FC236}">
                <a16:creationId xmlns:a16="http://schemas.microsoft.com/office/drawing/2014/main" id="{7A2388C4-D59D-8D6C-7159-8C8F02F08873}"/>
              </a:ext>
            </a:extLst>
          </p:cNvPr>
          <p:cNvSpPr txBox="1">
            <a:spLocks/>
          </p:cNvSpPr>
          <p:nvPr/>
        </p:nvSpPr>
        <p:spPr>
          <a:xfrm>
            <a:off x="1128301" y="3956150"/>
            <a:ext cx="15392400" cy="2406751"/>
          </a:xfrm>
          <a:prstGeom prst="rect">
            <a:avLst/>
          </a:prstGeom>
          <a:noFill/>
        </p:spPr>
        <p:txBody>
          <a:bodyPr rtlCol="0">
            <a:noAutofit/>
          </a:bodyPr>
          <a:lstStyle>
            <a:defPPr>
              <a:defRPr lang="fr-FR"/>
            </a:defPPr>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15000"/>
              </a:lnSpc>
              <a:spcAft>
                <a:spcPts val="800"/>
              </a:spcAft>
            </a:pPr>
            <a:br>
              <a:rPr lang="fr-FR" sz="1800" kern="100" dirty="0">
                <a:latin typeface="Aptos" panose="020B0004020202020204" pitchFamily="34" charset="0"/>
                <a:ea typeface="Aptos" panose="020B0004020202020204" pitchFamily="34" charset="0"/>
                <a:cs typeface="Arial" panose="020B0604020202020204" pitchFamily="34" charset="0"/>
              </a:rPr>
            </a:br>
            <a:r>
              <a:rPr lang="fr-FR" sz="1800" kern="100" dirty="0">
                <a:latin typeface="Aptos" panose="020B0004020202020204" pitchFamily="34" charset="0"/>
                <a:ea typeface="Aptos" panose="020B0004020202020204" pitchFamily="34" charset="0"/>
                <a:cs typeface="Arial" panose="020B0604020202020204" pitchFamily="34" charset="0"/>
              </a:rPr>
              <a:t>	</a:t>
            </a:r>
            <a:r>
              <a:rPr lang="fr-FR" sz="2800" kern="0" dirty="0">
                <a:latin typeface="Times New Roman" panose="02020603050405020304" pitchFamily="18" charset="0"/>
                <a:ea typeface="+mn-ea"/>
                <a:cs typeface="Arial" panose="020B0604020202020204" pitchFamily="34" charset="0"/>
              </a:rPr>
              <a:t>La théorie des graphes est un domaine fondamental des mathématiques discrètes et de l'informatique théorique, essentiel pour la modélisation et la résolution de problèmes complexes dans divers domaines, allant des réseaux informatiques aux structures moléculaires en chimie.</a:t>
            </a:r>
            <a:br>
              <a:rPr lang="fr-FR" sz="2800" kern="0" dirty="0">
                <a:latin typeface="Times New Roman" panose="02020603050405020304" pitchFamily="18" charset="0"/>
                <a:ea typeface="+mn-ea"/>
                <a:cs typeface="Arial" panose="020B0604020202020204" pitchFamily="34" charset="0"/>
              </a:rPr>
            </a:br>
            <a:endParaRPr lang="fr-FR" sz="2800" kern="0" dirty="0">
              <a:latin typeface="Times New Roman" panose="02020603050405020304" pitchFamily="18" charset="0"/>
              <a:ea typeface="+mn-ea"/>
              <a:cs typeface="Arial" panose="020B0604020202020204" pitchFamily="34" charset="0"/>
            </a:endParaRPr>
          </a:p>
        </p:txBody>
      </p:sp>
      <p:sp>
        <p:nvSpPr>
          <p:cNvPr id="6" name="TextBox 17"/>
          <p:cNvSpPr txBox="1"/>
          <p:nvPr/>
        </p:nvSpPr>
        <p:spPr>
          <a:xfrm>
            <a:off x="602446" y="571671"/>
            <a:ext cx="11954528" cy="1090042"/>
          </a:xfrm>
          <a:prstGeom prst="rect">
            <a:avLst/>
          </a:prstGeom>
        </p:spPr>
        <p:txBody>
          <a:bodyPr wrap="square" lIns="0" tIns="0" rIns="0" bIns="0" rtlCol="0" anchor="t">
            <a:spAutoFit/>
          </a:bodyPr>
          <a:lstStyle/>
          <a:p>
            <a:pPr algn="l">
              <a:lnSpc>
                <a:spcPts val="8480"/>
              </a:lnSpc>
            </a:pPr>
            <a:r>
              <a:rPr lang="en-US" sz="8000" dirty="0">
                <a:solidFill>
                  <a:srgbClr val="000000"/>
                </a:solidFill>
                <a:latin typeface="Montserrat Classic Bold"/>
                <a:ea typeface="Montserrat Classic Bold"/>
                <a:cs typeface="Montserrat Classic Bold"/>
                <a:sym typeface="Montserrat Classic Bold"/>
              </a:rPr>
              <a:t>Théorie des Graphes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2" y="524192"/>
            <a:ext cx="11954528" cy="1090042"/>
          </a:xfrm>
          <a:prstGeom prst="rect">
            <a:avLst/>
          </a:prstGeom>
        </p:spPr>
        <p:txBody>
          <a:bodyPr wrap="square" lIns="0" tIns="0" rIns="0" bIns="0" rtlCol="0" anchor="t">
            <a:spAutoFit/>
          </a:bodyPr>
          <a:lstStyle/>
          <a:p>
            <a:pPr algn="l">
              <a:lnSpc>
                <a:spcPts val="8480"/>
              </a:lnSpc>
            </a:pPr>
            <a:r>
              <a:rPr lang="en-US" sz="8000" dirty="0" err="1">
                <a:solidFill>
                  <a:srgbClr val="000000"/>
                </a:solidFill>
                <a:latin typeface="Montserrat Classic Bold"/>
                <a:ea typeface="Montserrat Classic Bold"/>
                <a:cs typeface="Montserrat Classic Bold"/>
                <a:sym typeface="Montserrat Classic Bold"/>
              </a:rPr>
              <a:t>Analyse</a:t>
            </a:r>
            <a:r>
              <a:rPr lang="en-US" sz="8000" dirty="0">
                <a:solidFill>
                  <a:srgbClr val="000000"/>
                </a:solidFill>
                <a:latin typeface="Montserrat Classic Bold"/>
                <a:ea typeface="Montserrat Classic Bold"/>
                <a:cs typeface="Montserrat Classic Bold"/>
                <a:sym typeface="Montserrat Classic Bold"/>
              </a:rPr>
              <a:t> de </a:t>
            </a:r>
            <a:r>
              <a:rPr lang="en-US" sz="8000" dirty="0" err="1">
                <a:solidFill>
                  <a:srgbClr val="000000"/>
                </a:solidFill>
                <a:latin typeface="Montserrat Classic Bold"/>
                <a:ea typeface="Montserrat Classic Bold"/>
                <a:cs typeface="Montserrat Classic Bold"/>
                <a:sym typeface="Montserrat Classic Bold"/>
              </a:rPr>
              <a:t>complexité</a:t>
            </a:r>
            <a:endParaRPr lang="en-US" sz="8000" dirty="0">
              <a:solidFill>
                <a:srgbClr val="000000"/>
              </a:solidFill>
              <a:latin typeface="Montserrat Classic Bold"/>
              <a:ea typeface="Montserrat Classic Bold"/>
              <a:cs typeface="Montserrat Classic Bold"/>
              <a:sym typeface="Montserrat Classic Bold"/>
            </a:endParaRPr>
          </a:p>
        </p:txBody>
      </p:sp>
      <p:sp>
        <p:nvSpPr>
          <p:cNvPr id="7" name="TextBox 17">
            <a:extLst>
              <a:ext uri="{FF2B5EF4-FFF2-40B4-BE49-F238E27FC236}">
                <a16:creationId xmlns:a16="http://schemas.microsoft.com/office/drawing/2014/main" id="{660B3EDB-4997-D35A-5F38-23D1647D4594}"/>
              </a:ext>
            </a:extLst>
          </p:cNvPr>
          <p:cNvSpPr txBox="1"/>
          <p:nvPr/>
        </p:nvSpPr>
        <p:spPr>
          <a:xfrm>
            <a:off x="1064599" y="1756774"/>
            <a:ext cx="16232801" cy="1248612"/>
          </a:xfrm>
          <a:prstGeom prst="rect">
            <a:avLst/>
          </a:prstGeom>
        </p:spPr>
        <p:txBody>
          <a:bodyPr wrap="square" lIns="0" tIns="0" rIns="0" bIns="0" rtlCol="0" anchor="t">
            <a:spAutoFit/>
          </a:bodyPr>
          <a:lstStyle/>
          <a:p>
            <a:pPr marL="85725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cs typeface="Times New Roman" panose="02020603050405020304" pitchFamily="18" charset="0"/>
              </a:rPr>
              <a:t>Complexité des graphes après k-réduction</a:t>
            </a:r>
          </a:p>
        </p:txBody>
      </p:sp>
      <p:sp>
        <p:nvSpPr>
          <p:cNvPr id="8" name="ZoneTexte 7">
            <a:extLst>
              <a:ext uri="{FF2B5EF4-FFF2-40B4-BE49-F238E27FC236}">
                <a16:creationId xmlns:a16="http://schemas.microsoft.com/office/drawing/2014/main" id="{05B65094-ADF4-35DA-073A-E3BC7F347B1B}"/>
              </a:ext>
            </a:extLst>
          </p:cNvPr>
          <p:cNvSpPr txBox="1"/>
          <p:nvPr/>
        </p:nvSpPr>
        <p:spPr>
          <a:xfrm>
            <a:off x="3200400" y="2851648"/>
            <a:ext cx="126492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latin typeface="Berlin Sans FB Demi" panose="020E0802020502020306" pitchFamily="34" charset="0"/>
                <a:cs typeface="Arial" panose="020B0604020202020204" pitchFamily="34" charset="0"/>
              </a:rPr>
              <a:t>Synthèse </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1B95C44-BF0A-EB56-BA89-632308B3C71F}"/>
                  </a:ext>
                </a:extLst>
              </p:cNvPr>
              <p:cNvSpPr txBox="1"/>
              <p:nvPr/>
            </p:nvSpPr>
            <p:spPr>
              <a:xfrm>
                <a:off x="1794464" y="3779861"/>
                <a:ext cx="12988336" cy="4756302"/>
              </a:xfrm>
              <a:prstGeom prst="rect">
                <a:avLst/>
              </a:prstGeom>
              <a:noFill/>
            </p:spPr>
            <p:txBody>
              <a:bodyPr wrap="square">
                <a:spAutoFit/>
              </a:bodyPr>
              <a:lstStyle/>
              <a:p>
                <a:pPr>
                  <a:lnSpc>
                    <a:spcPct val="150000"/>
                  </a:lnSpc>
                </a:pPr>
                <a:r>
                  <a:rPr lang="fr-FR" sz="2800" kern="0" dirty="0">
                    <a:latin typeface="Times New Roman" panose="02020603050405020304" pitchFamily="18" charset="0"/>
                    <a:cs typeface="Arial" panose="020B0604020202020204" pitchFamily="34" charset="0"/>
                  </a:rPr>
                  <a:t>L'analyse de la complexité des graphes </a:t>
                </a:r>
                <a:r>
                  <a:rPr lang="fr-FR" sz="2800" b="1" kern="0" dirty="0">
                    <a:latin typeface="Times New Roman" panose="02020603050405020304" pitchFamily="18" charset="0"/>
                    <a:cs typeface="Arial" panose="020B0604020202020204" pitchFamily="34" charset="0"/>
                  </a:rPr>
                  <a:t>après k-bipartition </a:t>
                </a:r>
                <a:r>
                  <a:rPr lang="fr-FR" sz="2800" kern="0" dirty="0">
                    <a:latin typeface="Times New Roman" panose="02020603050405020304" pitchFamily="18" charset="0"/>
                    <a:cs typeface="Arial" panose="020B0604020202020204" pitchFamily="34" charset="0"/>
                  </a:rPr>
                  <a:t>montre que la transformation augmente le nombre de sommets et d'arêtes de manière contrôlée tout en multipliant le nombre d'arbres couvrants par un facteur de  </a:t>
                </a:r>
                <a14:m>
                  <m:oMath xmlns:m="http://schemas.openxmlformats.org/officeDocument/2006/math">
                    <m:sSup>
                      <m:sSupPr>
                        <m:ctrlPr>
                          <a:rPr lang="fr-FR" sz="3600" b="1" i="1" kern="0" smtClean="0">
                            <a:solidFill>
                              <a:schemeClr val="accent2">
                                <a:lumMod val="75000"/>
                              </a:schemeClr>
                            </a:solidFill>
                            <a:latin typeface="Cambria Math" panose="02040503050406030204" pitchFamily="18" charset="0"/>
                            <a:cs typeface="Arial" panose="020B0604020202020204" pitchFamily="34" charset="0"/>
                          </a:rPr>
                        </m:ctrlPr>
                      </m:sSupPr>
                      <m:e>
                        <m:r>
                          <a:rPr lang="fr-FR" sz="3600" b="1" i="1" kern="0" smtClean="0">
                            <a:solidFill>
                              <a:schemeClr val="accent2">
                                <a:lumMod val="75000"/>
                              </a:schemeClr>
                            </a:solidFill>
                            <a:latin typeface="Cambria Math" panose="02040503050406030204" pitchFamily="18" charset="0"/>
                            <a:cs typeface="Arial" panose="020B0604020202020204" pitchFamily="34" charset="0"/>
                          </a:rPr>
                          <m:t>𝒌</m:t>
                        </m:r>
                      </m:e>
                      <m:sup>
                        <m:r>
                          <a:rPr lang="fr-FR" sz="3600" b="1" i="1" kern="0" smtClean="0">
                            <a:solidFill>
                              <a:schemeClr val="accent2">
                                <a:lumMod val="75000"/>
                              </a:schemeClr>
                            </a:solidFill>
                            <a:latin typeface="Cambria Math" panose="02040503050406030204" pitchFamily="18" charset="0"/>
                            <a:cs typeface="Arial" panose="020B0604020202020204" pitchFamily="34" charset="0"/>
                          </a:rPr>
                          <m:t>𝒇</m:t>
                        </m:r>
                        <m:r>
                          <a:rPr lang="fr-FR" sz="3600" b="1" i="1" kern="0" smtClean="0">
                            <a:solidFill>
                              <a:schemeClr val="accent2">
                                <a:lumMod val="75000"/>
                              </a:schemeClr>
                            </a:solidFill>
                            <a:latin typeface="Cambria Math" panose="02040503050406030204" pitchFamily="18" charset="0"/>
                            <a:cs typeface="Arial" panose="020B0604020202020204" pitchFamily="34" charset="0"/>
                          </a:rPr>
                          <m:t> −</m:t>
                        </m:r>
                        <m:r>
                          <a:rPr lang="fr-FR" sz="3600" b="1" i="1" kern="0" smtClean="0">
                            <a:solidFill>
                              <a:schemeClr val="accent2">
                                <a:lumMod val="75000"/>
                              </a:schemeClr>
                            </a:solidFill>
                            <a:latin typeface="Cambria Math" panose="02040503050406030204" pitchFamily="18" charset="0"/>
                            <a:cs typeface="Arial" panose="020B0604020202020204" pitchFamily="34" charset="0"/>
                          </a:rPr>
                          <m:t>𝟏</m:t>
                        </m:r>
                        <m:r>
                          <a:rPr lang="fr-FR" sz="3600" b="1" i="1" kern="0" smtClean="0">
                            <a:solidFill>
                              <a:schemeClr val="accent2">
                                <a:lumMod val="75000"/>
                              </a:schemeClr>
                            </a:solidFill>
                            <a:latin typeface="Cambria Math" panose="02040503050406030204" pitchFamily="18" charset="0"/>
                            <a:cs typeface="Arial" panose="020B0604020202020204" pitchFamily="34" charset="0"/>
                          </a:rPr>
                          <m:t> </m:t>
                        </m:r>
                      </m:sup>
                    </m:sSup>
                  </m:oMath>
                </a14:m>
                <a:r>
                  <a:rPr lang="fr-FR" sz="2800" b="1" kern="0" dirty="0">
                    <a:latin typeface="Times New Roman" panose="02020603050405020304" pitchFamily="18" charset="0"/>
                    <a:cs typeface="Arial" panose="020B0604020202020204" pitchFamily="34" charset="0"/>
                  </a:rPr>
                  <a:t> </a:t>
                </a:r>
                <a:r>
                  <a:rPr lang="fr-FR" sz="2800" kern="0" dirty="0">
                    <a:latin typeface="Times New Roman" panose="02020603050405020304" pitchFamily="18" charset="0"/>
                    <a:cs typeface="Arial" panose="020B0604020202020204" pitchFamily="34" charset="0"/>
                  </a:rPr>
                  <a:t>où </a:t>
                </a:r>
                <a:r>
                  <a:rPr lang="fr-FR" sz="2800" b="1" kern="0" dirty="0">
                    <a:solidFill>
                      <a:schemeClr val="accent2">
                        <a:lumMod val="75000"/>
                      </a:schemeClr>
                    </a:solidFill>
                    <a:latin typeface="Times New Roman" panose="02020603050405020304" pitchFamily="18" charset="0"/>
                    <a:cs typeface="Arial" panose="020B0604020202020204" pitchFamily="34" charset="0"/>
                  </a:rPr>
                  <a:t>f est le nombre de faces du graphe d'origine</a:t>
                </a:r>
                <a:r>
                  <a:rPr lang="fr-FR" sz="2800" kern="0" dirty="0">
                    <a:latin typeface="Times New Roman" panose="02020603050405020304" pitchFamily="18" charset="0"/>
                    <a:cs typeface="Arial" panose="020B0604020202020204" pitchFamily="34" charset="0"/>
                  </a:rPr>
                  <a:t>. </a:t>
                </a:r>
              </a:p>
              <a:p>
                <a:pPr>
                  <a:lnSpc>
                    <a:spcPct val="150000"/>
                  </a:lnSpc>
                </a:pPr>
                <a:r>
                  <a:rPr lang="fr-FR" sz="2800" b="1" kern="0" dirty="0">
                    <a:latin typeface="Times New Roman" panose="02020603050405020304" pitchFamily="18" charset="0"/>
                    <a:cs typeface="Arial" panose="020B0604020202020204" pitchFamily="34" charset="0"/>
                  </a:rPr>
                  <a:t>Pour la k-réduction</a:t>
                </a:r>
                <a:r>
                  <a:rPr lang="fr-FR" sz="2800" kern="0" dirty="0">
                    <a:latin typeface="Times New Roman" panose="02020603050405020304" pitchFamily="18" charset="0"/>
                    <a:cs typeface="Arial" panose="020B0604020202020204" pitchFamily="34" charset="0"/>
                  </a:rPr>
                  <a:t>, les techniques de suppression et de contraction permettent de maintenir une évaluation précise du nombre d'arbres couvrants, bien que la structure résiduelle après réduction influence fortement le résultat final.</a:t>
                </a:r>
              </a:p>
            </p:txBody>
          </p:sp>
        </mc:Choice>
        <mc:Fallback xmlns="">
          <p:sp>
            <p:nvSpPr>
              <p:cNvPr id="6" name="ZoneTexte 5">
                <a:extLst>
                  <a:ext uri="{FF2B5EF4-FFF2-40B4-BE49-F238E27FC236}">
                    <a16:creationId xmlns:a16="http://schemas.microsoft.com/office/drawing/2014/main" id="{61B95C44-BF0A-EB56-BA89-632308B3C71F}"/>
                  </a:ext>
                </a:extLst>
              </p:cNvPr>
              <p:cNvSpPr txBox="1">
                <a:spLocks noRot="1" noChangeAspect="1" noMove="1" noResize="1" noEditPoints="1" noAdjustHandles="1" noChangeArrowheads="1" noChangeShapeType="1" noTextEdit="1"/>
              </p:cNvSpPr>
              <p:nvPr/>
            </p:nvSpPr>
            <p:spPr>
              <a:xfrm>
                <a:off x="1794464" y="3779861"/>
                <a:ext cx="12988336" cy="4756302"/>
              </a:xfrm>
              <a:prstGeom prst="rect">
                <a:avLst/>
              </a:prstGeom>
              <a:blipFill>
                <a:blip r:embed="rId8"/>
                <a:stretch>
                  <a:fillRect l="-939" r="-1032" b="-2692"/>
                </a:stretch>
              </a:blipFill>
            </p:spPr>
            <p:txBody>
              <a:bodyPr/>
              <a:lstStyle/>
              <a:p>
                <a:r>
                  <a:rPr lang="fr-FR">
                    <a:noFill/>
                  </a:rPr>
                  <a:t> </a:t>
                </a:r>
              </a:p>
            </p:txBody>
          </p:sp>
        </mc:Fallback>
      </mc:AlternateContent>
    </p:spTree>
    <p:extLst>
      <p:ext uri="{BB962C8B-B14F-4D97-AF65-F5344CB8AC3E}">
        <p14:creationId xmlns:p14="http://schemas.microsoft.com/office/powerpoint/2010/main" val="4247140954"/>
      </p:ext>
    </p:extLst>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Small-World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5D9B7A6B-A3A2-017C-22E1-57CA0977A002}"/>
              </a:ext>
            </a:extLst>
          </p:cNvPr>
          <p:cNvSpPr txBox="1"/>
          <p:nvPr/>
        </p:nvSpPr>
        <p:spPr>
          <a:xfrm>
            <a:off x="1423556" y="2961553"/>
            <a:ext cx="13639800" cy="3327514"/>
          </a:xfrm>
          <a:prstGeom prst="rect">
            <a:avLst/>
          </a:prstGeom>
          <a:noFill/>
        </p:spPr>
        <p:txBody>
          <a:bodyPr wrap="square">
            <a:spAutoFit/>
          </a:bodyPr>
          <a:lstStyle/>
          <a:p>
            <a:pPr algn="just">
              <a:lnSpc>
                <a:spcPct val="150000"/>
              </a:lnSpc>
              <a:spcAft>
                <a:spcPts val="800"/>
              </a:spcAft>
            </a:pPr>
            <a:r>
              <a:rPr lang="fr-FR" sz="3600" kern="0" dirty="0">
                <a:effectLst/>
                <a:latin typeface="Times New Roman" panose="02020603050405020304" pitchFamily="18" charset="0"/>
                <a:ea typeface="Times New Roman" panose="02020603050405020304" pitchFamily="18" charset="0"/>
                <a:cs typeface="Arial" panose="020B0604020202020204" pitchFamily="34" charset="0"/>
              </a:rPr>
              <a:t>Les réseaux Small-World sont des graphes où </a:t>
            </a:r>
            <a:r>
              <a:rPr lang="fr-FR" sz="3600" b="1" kern="0" dirty="0">
                <a:effectLst/>
                <a:latin typeface="Times New Roman" panose="02020603050405020304" pitchFamily="18" charset="0"/>
                <a:ea typeface="Times New Roman" panose="02020603050405020304" pitchFamily="18" charset="0"/>
                <a:cs typeface="Arial" panose="020B0604020202020204" pitchFamily="34" charset="0"/>
              </a:rPr>
              <a:t>la majorité des nœuds peuvent être atteints à partir de tout autre nœud en un petit nombre de sauts ou de connexions</a:t>
            </a:r>
            <a:r>
              <a:rPr lang="fr-FR" sz="3600" kern="0" dirty="0">
                <a:effectLst/>
                <a:latin typeface="Times New Roman" panose="02020603050405020304" pitchFamily="18" charset="0"/>
                <a:ea typeface="Times New Roman" panose="02020603050405020304" pitchFamily="18" charset="0"/>
                <a:cs typeface="Arial" panose="020B0604020202020204" pitchFamily="34" charset="0"/>
              </a:rPr>
              <a:t>, malgré un degré de connexion relativement faible entre les nœuds.</a:t>
            </a:r>
            <a:endParaRPr lang="fr-FR" sz="3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Image 8">
            <a:extLst>
              <a:ext uri="{FF2B5EF4-FFF2-40B4-BE49-F238E27FC236}">
                <a16:creationId xmlns:a16="http://schemas.microsoft.com/office/drawing/2014/main" id="{6C1D5B23-8A69-51A5-E730-2B600A169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1499" y="5541873"/>
            <a:ext cx="7916724" cy="4554627"/>
          </a:xfrm>
          <a:prstGeom prst="rect">
            <a:avLst/>
          </a:prstGeom>
        </p:spPr>
      </p:pic>
    </p:spTree>
    <p:extLst>
      <p:ext uri="{BB962C8B-B14F-4D97-AF65-F5344CB8AC3E}">
        <p14:creationId xmlns:p14="http://schemas.microsoft.com/office/powerpoint/2010/main" val="2231607232"/>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435638" y="6591300"/>
            <a:ext cx="5872578" cy="5697252"/>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Small-World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5D9B7A6B-A3A2-017C-22E1-57CA0977A002}"/>
              </a:ext>
            </a:extLst>
          </p:cNvPr>
          <p:cNvSpPr txBox="1"/>
          <p:nvPr/>
        </p:nvSpPr>
        <p:spPr>
          <a:xfrm>
            <a:off x="3200400" y="2851648"/>
            <a:ext cx="2743200" cy="920252"/>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effectLst/>
                <a:latin typeface="Berlin Sans FB Demi" panose="020E0802020502020306" pitchFamily="34" charset="0"/>
                <a:ea typeface="Calibri" panose="020F0502020204030204" pitchFamily="34" charset="0"/>
                <a:cs typeface="Arial" panose="020B0604020202020204" pitchFamily="34" charset="0"/>
              </a:rPr>
              <a:t>Exemples </a:t>
            </a:r>
          </a:p>
        </p:txBody>
      </p:sp>
      <p:pic>
        <p:nvPicPr>
          <p:cNvPr id="8" name="Image 7">
            <a:extLst>
              <a:ext uri="{FF2B5EF4-FFF2-40B4-BE49-F238E27FC236}">
                <a16:creationId xmlns:a16="http://schemas.microsoft.com/office/drawing/2014/main" id="{4EB22A1A-F730-7F3B-853D-94F68117BA4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10" name="ZoneTexte 9">
            <a:extLst>
              <a:ext uri="{FF2B5EF4-FFF2-40B4-BE49-F238E27FC236}">
                <a16:creationId xmlns:a16="http://schemas.microsoft.com/office/drawing/2014/main" id="{FCD53079-CDDF-1269-FBB7-F449084741CD}"/>
              </a:ext>
            </a:extLst>
          </p:cNvPr>
          <p:cNvSpPr txBox="1"/>
          <p:nvPr/>
        </p:nvSpPr>
        <p:spPr>
          <a:xfrm>
            <a:off x="1645720" y="3716007"/>
            <a:ext cx="16261280" cy="5501634"/>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Réseaux sociaux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a:t>
            </a:r>
            <a:r>
              <a:rPr lang="fr-FR" sz="2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l'étude de Milgram (1967) sur les "six degrés de séparation" démontre que dans un réseau social, toute personne peut être reliée à n'importe quelle autre personne par une chaîne de six relations en moyenne.</a:t>
            </a:r>
            <a:endParaRPr lang="fr-FR" sz="2800" b="1"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Neurones dans le cerveau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a:t>
            </a:r>
            <a:r>
              <a:rPr lang="fr-FR" sz="2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Les neurones sont fortement connectés localement mais aussi via des connexions à longue distance, permettant une communication rapide et efficace à travers différentes régions du cerveau</a:t>
            </a:r>
            <a:r>
              <a:rPr lang="fr-FR" sz="2800"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fr-FR" sz="2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effectLst/>
                <a:latin typeface="Times New Roman" panose="02020603050405020304" pitchFamily="18" charset="0"/>
                <a:ea typeface="Times New Roman" panose="02020603050405020304" pitchFamily="18" charset="0"/>
                <a:cs typeface="Arial" panose="020B0604020202020204" pitchFamily="34" charset="0"/>
              </a:rPr>
              <a:t>Infrastructure de transport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a:t>
            </a:r>
            <a:r>
              <a:rPr lang="fr-FR" sz="2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2800" b="1" kern="0" dirty="0">
                <a:effectLst/>
                <a:latin typeface="Times New Roman" panose="02020603050405020304" pitchFamily="18" charset="0"/>
                <a:ea typeface="Times New Roman" panose="02020603050405020304" pitchFamily="18" charset="0"/>
                <a:cs typeface="Arial" panose="020B0604020202020204" pitchFamily="34" charset="0"/>
              </a:rPr>
              <a:t>Les réseaux de transport, comme les réseaux de                                                      métro dans les grandes villes, suivent souvent un modèle Small-World</a:t>
            </a:r>
            <a:endParaRPr lang="fr-FR" sz="28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151283"/>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435638" y="6591300"/>
            <a:ext cx="5872578" cy="5697252"/>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Small-World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5D9B7A6B-A3A2-017C-22E1-57CA0977A002}"/>
              </a:ext>
            </a:extLst>
          </p:cNvPr>
          <p:cNvSpPr txBox="1"/>
          <p:nvPr/>
        </p:nvSpPr>
        <p:spPr>
          <a:xfrm>
            <a:off x="3200400" y="2851648"/>
            <a:ext cx="14554200" cy="736035"/>
          </a:xfrm>
          <a:prstGeom prst="rect">
            <a:avLst/>
          </a:prstGeom>
          <a:noFill/>
        </p:spPr>
        <p:txBody>
          <a:bodyPr wrap="square">
            <a:spAutoFit/>
          </a:bodyPr>
          <a:lstStyle/>
          <a:p>
            <a:pPr algn="just">
              <a:lnSpc>
                <a:spcPct val="150000"/>
              </a:lnSpc>
              <a:spcAft>
                <a:spcPts val="800"/>
              </a:spcAft>
            </a:pPr>
            <a:r>
              <a:rPr lang="fr-FR" sz="3200" kern="100" dirty="0">
                <a:solidFill>
                  <a:schemeClr val="accent3"/>
                </a:solidFill>
                <a:latin typeface="Berlin Sans FB Demi" panose="020E0802020502020306" pitchFamily="34" charset="0"/>
                <a:cs typeface="Arial" panose="020B0604020202020204" pitchFamily="34" charset="0"/>
              </a:rPr>
              <a:t>Expériences et résultats empiriques démontrant les propriétés Small-World</a:t>
            </a:r>
          </a:p>
        </p:txBody>
      </p:sp>
      <p:pic>
        <p:nvPicPr>
          <p:cNvPr id="8" name="Image 7">
            <a:extLst>
              <a:ext uri="{FF2B5EF4-FFF2-40B4-BE49-F238E27FC236}">
                <a16:creationId xmlns:a16="http://schemas.microsoft.com/office/drawing/2014/main" id="{4EB22A1A-F730-7F3B-853D-94F68117BA4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10" name="ZoneTexte 9">
            <a:extLst>
              <a:ext uri="{FF2B5EF4-FFF2-40B4-BE49-F238E27FC236}">
                <a16:creationId xmlns:a16="http://schemas.microsoft.com/office/drawing/2014/main" id="{FCD53079-CDDF-1269-FBB7-F449084741CD}"/>
              </a:ext>
            </a:extLst>
          </p:cNvPr>
          <p:cNvSpPr txBox="1"/>
          <p:nvPr/>
        </p:nvSpPr>
        <p:spPr>
          <a:xfrm>
            <a:off x="1645720" y="3716007"/>
            <a:ext cx="16261280" cy="5926046"/>
          </a:xfrm>
          <a:prstGeom prst="rect">
            <a:avLst/>
          </a:prstGeom>
          <a:noFill/>
        </p:spPr>
        <p:txBody>
          <a:bodyPr wrap="square">
            <a:spAutoFit/>
          </a:bodyPr>
          <a:lstStyle/>
          <a:p>
            <a:pPr marL="342900" indent="-342900" algn="just">
              <a:lnSpc>
                <a:spcPct val="150000"/>
              </a:lnSpc>
              <a:spcAft>
                <a:spcPts val="800"/>
              </a:spcAft>
              <a:buFont typeface="Symbol" panose="05050102010706020507" pitchFamily="18" charset="2"/>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Expérience de Watts et </a:t>
            </a:r>
            <a:r>
              <a:rPr lang="fr-FR" sz="3600" b="1" kern="0" dirty="0" err="1">
                <a:solidFill>
                  <a:schemeClr val="accent3">
                    <a:lumMod val="50000"/>
                  </a:schemeClr>
                </a:solidFill>
                <a:latin typeface="Times New Roman" panose="02020603050405020304" pitchFamily="18" charset="0"/>
                <a:cs typeface="Arial" panose="020B0604020202020204" pitchFamily="34" charset="0"/>
              </a:rPr>
              <a:t>Strogatz</a:t>
            </a:r>
            <a:r>
              <a:rPr lang="fr-FR" sz="3600" b="1" kern="0" dirty="0">
                <a:solidFill>
                  <a:schemeClr val="accent3">
                    <a:lumMod val="50000"/>
                  </a:schemeClr>
                </a:solidFill>
                <a:latin typeface="Times New Roman" panose="02020603050405020304" pitchFamily="18" charset="0"/>
                <a:cs typeface="Arial" panose="020B0604020202020204" pitchFamily="34" charset="0"/>
              </a:rPr>
              <a:t> (1998) </a:t>
            </a:r>
            <a:r>
              <a:rPr lang="fr-FR" sz="3600" b="1" kern="0" dirty="0">
                <a:latin typeface="Times New Roman" panose="02020603050405020304" pitchFamily="18" charset="0"/>
                <a:cs typeface="Arial" panose="020B0604020202020204" pitchFamily="34" charset="0"/>
              </a:rPr>
              <a:t>: Duncan Watts et Steven </a:t>
            </a:r>
            <a:r>
              <a:rPr lang="fr-FR" sz="3600" b="1" kern="0" dirty="0" err="1">
                <a:latin typeface="Times New Roman" panose="02020603050405020304" pitchFamily="18" charset="0"/>
                <a:cs typeface="Arial" panose="020B0604020202020204" pitchFamily="34" charset="0"/>
              </a:rPr>
              <a:t>Strogatz</a:t>
            </a:r>
            <a:r>
              <a:rPr lang="fr-FR" sz="3600" b="1" kern="0" dirty="0">
                <a:latin typeface="Times New Roman" panose="02020603050405020304" pitchFamily="18" charset="0"/>
                <a:cs typeface="Arial" panose="020B0604020202020204" pitchFamily="34" charset="0"/>
              </a:rPr>
              <a:t> ont introduit le modèle Small-World, démontrant que de nombreux réseaux réels présentent une combinaison de fort clustering local et de courtes distances globales entre les nœuds. Leur expérience a montré que même en ajoutant quelques connexions aléatoires à un réseau régulier, la distance moyenne entre les nœuds diminue rapidement tout en conservant un haut degré de clustering.</a:t>
            </a:r>
          </a:p>
          <a:p>
            <a:pPr marL="342900" lvl="0" indent="-342900" algn="just">
              <a:lnSpc>
                <a:spcPct val="150000"/>
              </a:lnSpc>
              <a:spcAft>
                <a:spcPts val="800"/>
              </a:spcAft>
              <a:buFont typeface="Symbol" panose="05050102010706020507" pitchFamily="18" charset="2"/>
              <a:buChar char=""/>
              <a:tabLst>
                <a:tab pos="457200" algn="l"/>
              </a:tabLst>
            </a:pPr>
            <a:endParaRPr lang="fr-FR" sz="36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4657505"/>
      </p:ext>
    </p:extLst>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435638" y="6591300"/>
            <a:ext cx="5872578" cy="5697252"/>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Small-World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5D9B7A6B-A3A2-017C-22E1-57CA0977A002}"/>
              </a:ext>
            </a:extLst>
          </p:cNvPr>
          <p:cNvSpPr txBox="1"/>
          <p:nvPr/>
        </p:nvSpPr>
        <p:spPr>
          <a:xfrm>
            <a:off x="3200400" y="2851648"/>
            <a:ext cx="14554200" cy="736035"/>
          </a:xfrm>
          <a:prstGeom prst="rect">
            <a:avLst/>
          </a:prstGeom>
          <a:noFill/>
        </p:spPr>
        <p:txBody>
          <a:bodyPr wrap="square">
            <a:spAutoFit/>
          </a:bodyPr>
          <a:lstStyle/>
          <a:p>
            <a:pPr algn="just">
              <a:lnSpc>
                <a:spcPct val="150000"/>
              </a:lnSpc>
              <a:spcAft>
                <a:spcPts val="800"/>
              </a:spcAft>
            </a:pPr>
            <a:r>
              <a:rPr lang="fr-FR" sz="3200" kern="100" dirty="0">
                <a:solidFill>
                  <a:schemeClr val="accent3"/>
                </a:solidFill>
                <a:latin typeface="Berlin Sans FB Demi" panose="020E0802020502020306" pitchFamily="34" charset="0"/>
                <a:cs typeface="Arial" panose="020B0604020202020204" pitchFamily="34" charset="0"/>
              </a:rPr>
              <a:t>Expériences et résultats empiriques démontrant les propriétés Small-World</a:t>
            </a:r>
          </a:p>
        </p:txBody>
      </p:sp>
      <p:pic>
        <p:nvPicPr>
          <p:cNvPr id="8" name="Image 7">
            <a:extLst>
              <a:ext uri="{FF2B5EF4-FFF2-40B4-BE49-F238E27FC236}">
                <a16:creationId xmlns:a16="http://schemas.microsoft.com/office/drawing/2014/main" id="{4EB22A1A-F730-7F3B-853D-94F68117BA4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10" name="ZoneTexte 9">
            <a:extLst>
              <a:ext uri="{FF2B5EF4-FFF2-40B4-BE49-F238E27FC236}">
                <a16:creationId xmlns:a16="http://schemas.microsoft.com/office/drawing/2014/main" id="{FCD53079-CDDF-1269-FBB7-F449084741CD}"/>
              </a:ext>
            </a:extLst>
          </p:cNvPr>
          <p:cNvSpPr txBox="1"/>
          <p:nvPr/>
        </p:nvSpPr>
        <p:spPr>
          <a:xfrm>
            <a:off x="1645720" y="3716007"/>
            <a:ext cx="16261280" cy="5751639"/>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Étude sur les réseaux de collaboration scientifique </a:t>
            </a:r>
            <a:r>
              <a:rPr lang="fr-FR" sz="3600" b="1" kern="0" dirty="0">
                <a:latin typeface="Times New Roman" panose="02020603050405020304" pitchFamily="18" charset="0"/>
                <a:cs typeface="Arial" panose="020B0604020202020204" pitchFamily="34" charset="0"/>
              </a:rPr>
              <a:t>: Les chercheurs ont étudié les réseaux de </a:t>
            </a:r>
            <a:r>
              <a:rPr lang="fr-FR" sz="3600" b="1" kern="0" dirty="0" err="1">
                <a:latin typeface="Times New Roman" panose="02020603050405020304" pitchFamily="18" charset="0"/>
                <a:cs typeface="Arial" panose="020B0604020202020204" pitchFamily="34" charset="0"/>
              </a:rPr>
              <a:t>co-auteurisation</a:t>
            </a:r>
            <a:r>
              <a:rPr lang="fr-FR" sz="3600" b="1" kern="0" dirty="0">
                <a:latin typeface="Times New Roman" panose="02020603050405020304" pitchFamily="18" charset="0"/>
                <a:cs typeface="Arial" panose="020B0604020202020204" pitchFamily="34" charset="0"/>
              </a:rPr>
              <a:t> dans divers domaines scientifiques et ont constaté que ces réseaux possèdent des propriétés Small-World, avec de courtes distances entre chercheurs et un haut degré de clustering dans les sous-groupes disciplinaires.</a:t>
            </a:r>
          </a:p>
          <a:p>
            <a:pPr algn="just">
              <a:lnSpc>
                <a:spcPct val="150000"/>
              </a:lnSpc>
              <a:spcAft>
                <a:spcPts val="800"/>
              </a:spcAft>
            </a:pPr>
            <a:r>
              <a:rPr lang="fr-FR" sz="2400" kern="0" dirty="0">
                <a:effectLst/>
                <a:latin typeface="Times New Roman" panose="02020603050405020304" pitchFamily="18" charset="0"/>
                <a:ea typeface="Times New Roman" panose="02020603050405020304" pitchFamily="18" charset="0"/>
                <a:cs typeface="Arial" panose="020B0604020202020204" pitchFamily="34" charset="0"/>
              </a:rPr>
              <a:t> </a:t>
            </a:r>
            <a:endParaRPr lang="fr-FR"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lnSpc>
                <a:spcPct val="150000"/>
              </a:lnSpc>
              <a:spcAft>
                <a:spcPts val="800"/>
              </a:spcAft>
              <a:buFont typeface="Symbol" panose="05050102010706020507" pitchFamily="18" charset="2"/>
              <a:buChar char=""/>
              <a:tabLst>
                <a:tab pos="457200" algn="l"/>
              </a:tabLst>
            </a:pPr>
            <a:endParaRPr lang="fr-FR" sz="36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7450409"/>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Scale-Free</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5D9B7A6B-A3A2-017C-22E1-57CA0977A002}"/>
              </a:ext>
            </a:extLst>
          </p:cNvPr>
          <p:cNvSpPr txBox="1"/>
          <p:nvPr/>
        </p:nvSpPr>
        <p:spPr>
          <a:xfrm>
            <a:off x="1524000" y="2930269"/>
            <a:ext cx="13639800" cy="3316742"/>
          </a:xfrm>
          <a:prstGeom prst="rect">
            <a:avLst/>
          </a:prstGeom>
          <a:noFill/>
        </p:spPr>
        <p:txBody>
          <a:bodyPr wrap="square">
            <a:spAutoFit/>
          </a:bodyPr>
          <a:lstStyle/>
          <a:p>
            <a:pPr algn="just">
              <a:lnSpc>
                <a:spcPct val="150000"/>
              </a:lnSpc>
              <a:spcAft>
                <a:spcPts val="800"/>
              </a:spcAft>
            </a:pPr>
            <a:r>
              <a:rPr lang="fr-FR" sz="3600" kern="0" dirty="0">
                <a:latin typeface="Times New Roman" panose="02020603050405020304" pitchFamily="18" charset="0"/>
                <a:cs typeface="Arial" panose="020B0604020202020204" pitchFamily="34" charset="0"/>
              </a:rPr>
              <a:t>Les réseaux Scale-Free sont caractérisés </a:t>
            </a:r>
            <a:r>
              <a:rPr lang="fr-FR" sz="3600" b="1" kern="0" dirty="0">
                <a:latin typeface="Times New Roman" panose="02020603050405020304" pitchFamily="18" charset="0"/>
                <a:cs typeface="Arial" panose="020B0604020202020204" pitchFamily="34" charset="0"/>
              </a:rPr>
              <a:t>par une distribution de degrés qui </a:t>
            </a:r>
            <a:r>
              <a:rPr lang="fr-FR" sz="3600" b="1" kern="0" dirty="0">
                <a:solidFill>
                  <a:schemeClr val="accent2">
                    <a:lumMod val="75000"/>
                  </a:schemeClr>
                </a:solidFill>
                <a:latin typeface="Times New Roman" panose="02020603050405020304" pitchFamily="18" charset="0"/>
                <a:cs typeface="Arial" panose="020B0604020202020204" pitchFamily="34" charset="0"/>
              </a:rPr>
              <a:t>suit une loi de puissance</a:t>
            </a:r>
            <a:r>
              <a:rPr lang="fr-FR" sz="3600" kern="0" dirty="0">
                <a:latin typeface="Times New Roman" panose="02020603050405020304" pitchFamily="18" charset="0"/>
                <a:cs typeface="Arial" panose="020B0604020202020204" pitchFamily="34" charset="0"/>
              </a:rPr>
              <a:t>, c'est-à-dire que </a:t>
            </a:r>
            <a:r>
              <a:rPr lang="fr-FR" sz="3600" b="1" kern="0" dirty="0">
                <a:latin typeface="Times New Roman" panose="02020603050405020304" pitchFamily="18" charset="0"/>
                <a:cs typeface="Arial" panose="020B0604020202020204" pitchFamily="34" charset="0"/>
              </a:rPr>
              <a:t>quelques nœuds ont un très grand nombre de connexions, tandis que la majorité des nœuds ont très peu de connexions.</a:t>
            </a:r>
          </a:p>
        </p:txBody>
      </p:sp>
      <p:pic>
        <p:nvPicPr>
          <p:cNvPr id="10" name="Image 9">
            <a:extLst>
              <a:ext uri="{FF2B5EF4-FFF2-40B4-BE49-F238E27FC236}">
                <a16:creationId xmlns:a16="http://schemas.microsoft.com/office/drawing/2014/main" id="{CA087477-A533-1EA9-C641-AE3C890AC1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3400" y="6210300"/>
            <a:ext cx="8727981" cy="3529990"/>
          </a:xfrm>
          <a:prstGeom prst="rect">
            <a:avLst/>
          </a:prstGeom>
        </p:spPr>
      </p:pic>
    </p:spTree>
    <p:extLst>
      <p:ext uri="{BB962C8B-B14F-4D97-AF65-F5344CB8AC3E}">
        <p14:creationId xmlns:p14="http://schemas.microsoft.com/office/powerpoint/2010/main" val="947603138"/>
      </p:ext>
    </p:extLst>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Scale-Free</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879C41FC-95AB-6EED-5303-2DF8D61E0746}"/>
              </a:ext>
            </a:extLst>
          </p:cNvPr>
          <p:cNvSpPr txBox="1"/>
          <p:nvPr/>
        </p:nvSpPr>
        <p:spPr>
          <a:xfrm>
            <a:off x="3200400" y="2851648"/>
            <a:ext cx="2743200" cy="920252"/>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effectLst/>
                <a:latin typeface="Berlin Sans FB Demi" panose="020E0802020502020306" pitchFamily="34" charset="0"/>
                <a:ea typeface="Calibri" panose="020F0502020204030204" pitchFamily="34" charset="0"/>
                <a:cs typeface="Arial" panose="020B0604020202020204" pitchFamily="34" charset="0"/>
              </a:rPr>
              <a:t>Exemples </a:t>
            </a:r>
          </a:p>
        </p:txBody>
      </p:sp>
      <p:pic>
        <p:nvPicPr>
          <p:cNvPr id="8" name="Image 7">
            <a:extLst>
              <a:ext uri="{FF2B5EF4-FFF2-40B4-BE49-F238E27FC236}">
                <a16:creationId xmlns:a16="http://schemas.microsoft.com/office/drawing/2014/main" id="{410F4C0E-32AF-F508-38B3-AD500499E9E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9" name="ZoneTexte 8">
            <a:extLst>
              <a:ext uri="{FF2B5EF4-FFF2-40B4-BE49-F238E27FC236}">
                <a16:creationId xmlns:a16="http://schemas.microsoft.com/office/drawing/2014/main" id="{6D8AEADC-712E-0589-637B-016843AEEBB4}"/>
              </a:ext>
            </a:extLst>
          </p:cNvPr>
          <p:cNvSpPr txBox="1"/>
          <p:nvPr/>
        </p:nvSpPr>
        <p:spPr>
          <a:xfrm>
            <a:off x="1645720" y="3716007"/>
            <a:ext cx="16261280" cy="4366645"/>
          </a:xfrm>
          <a:prstGeom prst="rect">
            <a:avLst/>
          </a:prstGeom>
          <a:noFill/>
        </p:spPr>
        <p:txBody>
          <a:bodyPr wrap="square">
            <a:spAutoFit/>
          </a:bodyPr>
          <a:lstStyle/>
          <a:p>
            <a:pPr marL="571500" lvl="0" indent="-571500">
              <a:lnSpc>
                <a:spcPct val="150000"/>
              </a:lnSpc>
              <a:spcAft>
                <a:spcPts val="800"/>
              </a:spcAft>
              <a:buSzPts val="1000"/>
              <a:buFont typeface="Arial" panose="020B0604020202020204" pitchFamily="34" charset="0"/>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Internet: </a:t>
            </a:r>
            <a:r>
              <a:rPr lang="fr-FR" sz="3600" b="1" kern="0" dirty="0">
                <a:latin typeface="Times New Roman" panose="02020603050405020304" pitchFamily="18" charset="0"/>
                <a:cs typeface="Arial" panose="020B0604020202020204" pitchFamily="34" charset="0"/>
              </a:rPr>
              <a:t>Quelques sites web très populaires (comme Google, Facebook) ont des millions de liens entrants, tandis que la majorité des sites ont peu de liens.</a:t>
            </a:r>
          </a:p>
          <a:p>
            <a:pPr marL="571500" lvl="0" indent="-571500">
              <a:lnSpc>
                <a:spcPct val="150000"/>
              </a:lnSpc>
              <a:spcAft>
                <a:spcPts val="800"/>
              </a:spcAft>
              <a:buSzPts val="1000"/>
              <a:buFont typeface="Arial" panose="020B0604020202020204" pitchFamily="34" charset="0"/>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Réseaux biologiques: </a:t>
            </a:r>
            <a:r>
              <a:rPr lang="fr-FR" sz="3600" b="1" kern="0" dirty="0">
                <a:latin typeface="Times New Roman" panose="02020603050405020304" pitchFamily="18" charset="0"/>
                <a:cs typeface="Arial" panose="020B0604020202020204" pitchFamily="34" charset="0"/>
              </a:rPr>
              <a:t>Certaines protéines ont de nombreux partenaires d'interaction, alors que la plupart n'en ont que quelques-uns.</a:t>
            </a:r>
          </a:p>
          <a:p>
            <a:pPr marL="342900" lvl="0" indent="-342900" algn="just">
              <a:lnSpc>
                <a:spcPct val="150000"/>
              </a:lnSpc>
              <a:spcAft>
                <a:spcPts val="800"/>
              </a:spcAft>
              <a:buFont typeface="Symbol" panose="05050102010706020507" pitchFamily="18" charset="2"/>
              <a:buChar char=""/>
              <a:tabLst>
                <a:tab pos="457200" algn="l"/>
              </a:tabLst>
            </a:pPr>
            <a:endParaRPr lang="fr-FR" sz="36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87799501"/>
      </p:ext>
    </p:extLst>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Scale-Free</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879C41FC-95AB-6EED-5303-2DF8D61E0746}"/>
              </a:ext>
            </a:extLst>
          </p:cNvPr>
          <p:cNvSpPr txBox="1"/>
          <p:nvPr/>
        </p:nvSpPr>
        <p:spPr>
          <a:xfrm>
            <a:off x="2362200" y="2959665"/>
            <a:ext cx="12801600" cy="736035"/>
          </a:xfrm>
          <a:prstGeom prst="rect">
            <a:avLst/>
          </a:prstGeom>
          <a:noFill/>
        </p:spPr>
        <p:txBody>
          <a:bodyPr wrap="square">
            <a:spAutoFit/>
          </a:bodyPr>
          <a:lstStyle/>
          <a:p>
            <a:pPr lvl="2">
              <a:lnSpc>
                <a:spcPct val="150000"/>
              </a:lnSpc>
              <a:spcAft>
                <a:spcPts val="800"/>
              </a:spcAft>
            </a:pPr>
            <a:r>
              <a:rPr lang="fr-FR" sz="3200" kern="100" dirty="0">
                <a:solidFill>
                  <a:schemeClr val="accent3"/>
                </a:solidFill>
                <a:latin typeface="Berlin Sans FB Demi" panose="020E0802020502020306" pitchFamily="34" charset="0"/>
                <a:cs typeface="Arial" panose="020B0604020202020204" pitchFamily="34" charset="0"/>
              </a:rPr>
              <a:t>Analyse des distributions de degrés dans les réseaux Scale-Free</a:t>
            </a:r>
          </a:p>
        </p:txBody>
      </p:sp>
      <p:pic>
        <p:nvPicPr>
          <p:cNvPr id="8" name="Image 7">
            <a:extLst>
              <a:ext uri="{FF2B5EF4-FFF2-40B4-BE49-F238E27FC236}">
                <a16:creationId xmlns:a16="http://schemas.microsoft.com/office/drawing/2014/main" id="{410F4C0E-32AF-F508-38B3-AD500499E9E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6D8AEADC-712E-0589-637B-016843AEEBB4}"/>
                  </a:ext>
                </a:extLst>
              </p:cNvPr>
              <p:cNvSpPr txBox="1"/>
              <p:nvPr/>
            </p:nvSpPr>
            <p:spPr>
              <a:xfrm>
                <a:off x="1705597" y="3937069"/>
                <a:ext cx="16261280" cy="4147739"/>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Loi de puissance : </a:t>
                </a:r>
                <a:r>
                  <a:rPr lang="fr-FR" sz="3600" b="1" kern="0" dirty="0">
                    <a:latin typeface="Times New Roman" panose="02020603050405020304" pitchFamily="18" charset="0"/>
                    <a:cs typeface="Arial" panose="020B0604020202020204" pitchFamily="34" charset="0"/>
                  </a:rPr>
                  <a:t>Dans un réseau Scale-Free, la probabilité P(k) qu'un nœud ait k connexions (degré) suit une loi de puissance, </a:t>
                </a:r>
                <a:r>
                  <a:rPr lang="fr-FR" sz="3600" b="1" kern="0" dirty="0">
                    <a:solidFill>
                      <a:schemeClr val="accent2">
                        <a:lumMod val="75000"/>
                      </a:schemeClr>
                    </a:solidFill>
                    <a:latin typeface="Times New Roman" panose="02020603050405020304" pitchFamily="18" charset="0"/>
                    <a:cs typeface="Arial" panose="020B0604020202020204" pitchFamily="34" charset="0"/>
                  </a:rPr>
                  <a:t>P(k)∼  </a:t>
                </a:r>
                <a14:m>
                  <m:oMath xmlns:m="http://schemas.openxmlformats.org/officeDocument/2006/math">
                    <m:sSup>
                      <m:sSupPr>
                        <m:ctrlPr>
                          <a:rPr lang="fr-FR" sz="3600" b="1" i="1" kern="0" dirty="0" smtClean="0">
                            <a:solidFill>
                              <a:schemeClr val="accent2">
                                <a:lumMod val="75000"/>
                              </a:schemeClr>
                            </a:solidFill>
                            <a:latin typeface="Cambria Math" panose="02040503050406030204" pitchFamily="18" charset="0"/>
                            <a:cs typeface="Arial" panose="020B0604020202020204" pitchFamily="34" charset="0"/>
                          </a:rPr>
                        </m:ctrlPr>
                      </m:sSupPr>
                      <m:e>
                        <m:r>
                          <a:rPr lang="fr-FR" sz="3600" b="1" i="1" kern="0" dirty="0" smtClean="0">
                            <a:solidFill>
                              <a:schemeClr val="accent2">
                                <a:lumMod val="75000"/>
                              </a:schemeClr>
                            </a:solidFill>
                            <a:latin typeface="Cambria Math" panose="02040503050406030204" pitchFamily="18" charset="0"/>
                            <a:cs typeface="Arial" panose="020B0604020202020204" pitchFamily="34" charset="0"/>
                          </a:rPr>
                          <m:t>𝒌</m:t>
                        </m:r>
                      </m:e>
                      <m:sup>
                        <m:r>
                          <a:rPr lang="fr-FR" sz="3600" b="1" i="1" kern="0" dirty="0" smtClean="0">
                            <a:solidFill>
                              <a:schemeClr val="accent2">
                                <a:lumMod val="75000"/>
                              </a:schemeClr>
                            </a:solidFill>
                            <a:latin typeface="Cambria Math" panose="02040503050406030204" pitchFamily="18" charset="0"/>
                            <a:cs typeface="Arial" panose="020B0604020202020204" pitchFamily="34" charset="0"/>
                          </a:rPr>
                          <m:t>−</m:t>
                        </m:r>
                        <m:r>
                          <a:rPr lang="fr-FR" sz="3600" b="1" i="1" kern="0" dirty="0">
                            <a:solidFill>
                              <a:schemeClr val="accent2">
                                <a:lumMod val="75000"/>
                              </a:schemeClr>
                            </a:solidFill>
                            <a:latin typeface="Cambria Math" panose="02040503050406030204" pitchFamily="18" charset="0"/>
                            <a:cs typeface="Arial" panose="020B0604020202020204" pitchFamily="34" charset="0"/>
                          </a:rPr>
                          <m:t>𝜸</m:t>
                        </m:r>
                      </m:sup>
                    </m:sSup>
                  </m:oMath>
                </a14:m>
                <a:r>
                  <a:rPr lang="fr-FR" sz="3600" b="1" kern="0" dirty="0">
                    <a:latin typeface="Times New Roman" panose="02020603050405020304" pitchFamily="18" charset="0"/>
                    <a:cs typeface="Arial" panose="020B0604020202020204" pitchFamily="34" charset="0"/>
                  </a:rPr>
                  <a:t>, où γ est un paramètre typiquement compris entre 2 et 3. Cela signifie qu'il existe de nombreux nœuds avec un petit nombre de connexions et très peu de nœuds avec un nombre extrêmement élevé de connexions, appelés "hubs".</a:t>
                </a:r>
              </a:p>
            </p:txBody>
          </p:sp>
        </mc:Choice>
        <mc:Fallback xmlns="">
          <p:sp>
            <p:nvSpPr>
              <p:cNvPr id="9" name="ZoneTexte 8">
                <a:extLst>
                  <a:ext uri="{FF2B5EF4-FFF2-40B4-BE49-F238E27FC236}">
                    <a16:creationId xmlns:a16="http://schemas.microsoft.com/office/drawing/2014/main" id="{6D8AEADC-712E-0589-637B-016843AEEBB4}"/>
                  </a:ext>
                </a:extLst>
              </p:cNvPr>
              <p:cNvSpPr txBox="1">
                <a:spLocks noRot="1" noChangeAspect="1" noMove="1" noResize="1" noEditPoints="1" noAdjustHandles="1" noChangeArrowheads="1" noChangeShapeType="1" noTextEdit="1"/>
              </p:cNvSpPr>
              <p:nvPr/>
            </p:nvSpPr>
            <p:spPr>
              <a:xfrm>
                <a:off x="1705597" y="3937069"/>
                <a:ext cx="16261280" cy="4147739"/>
              </a:xfrm>
              <a:prstGeom prst="rect">
                <a:avLst/>
              </a:prstGeom>
              <a:blipFill>
                <a:blip r:embed="rId10"/>
                <a:stretch>
                  <a:fillRect l="-1162" r="-1162" b="-4559"/>
                </a:stretch>
              </a:blipFill>
            </p:spPr>
            <p:txBody>
              <a:bodyPr/>
              <a:lstStyle/>
              <a:p>
                <a:r>
                  <a:rPr lang="fr-FR">
                    <a:noFill/>
                  </a:rPr>
                  <a:t> </a:t>
                </a:r>
              </a:p>
            </p:txBody>
          </p:sp>
        </mc:Fallback>
      </mc:AlternateContent>
    </p:spTree>
    <p:extLst>
      <p:ext uri="{BB962C8B-B14F-4D97-AF65-F5344CB8AC3E}">
        <p14:creationId xmlns:p14="http://schemas.microsoft.com/office/powerpoint/2010/main" val="3572047280"/>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Scale-Free</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879C41FC-95AB-6EED-5303-2DF8D61E0746}"/>
              </a:ext>
            </a:extLst>
          </p:cNvPr>
          <p:cNvSpPr txBox="1"/>
          <p:nvPr/>
        </p:nvSpPr>
        <p:spPr>
          <a:xfrm>
            <a:off x="2362200" y="2959665"/>
            <a:ext cx="12801600" cy="736035"/>
          </a:xfrm>
          <a:prstGeom prst="rect">
            <a:avLst/>
          </a:prstGeom>
          <a:noFill/>
        </p:spPr>
        <p:txBody>
          <a:bodyPr wrap="square">
            <a:spAutoFit/>
          </a:bodyPr>
          <a:lstStyle/>
          <a:p>
            <a:pPr lvl="2">
              <a:lnSpc>
                <a:spcPct val="150000"/>
              </a:lnSpc>
              <a:spcAft>
                <a:spcPts val="800"/>
              </a:spcAft>
            </a:pPr>
            <a:r>
              <a:rPr lang="fr-FR" sz="3200" kern="100" dirty="0">
                <a:solidFill>
                  <a:schemeClr val="accent3"/>
                </a:solidFill>
                <a:latin typeface="Berlin Sans FB Demi" panose="020E0802020502020306" pitchFamily="34" charset="0"/>
                <a:cs typeface="Arial" panose="020B0604020202020204" pitchFamily="34" charset="0"/>
              </a:rPr>
              <a:t>Analyse des distributions de degrés dans les réseaux Scale-Free</a:t>
            </a:r>
          </a:p>
        </p:txBody>
      </p:sp>
      <p:pic>
        <p:nvPicPr>
          <p:cNvPr id="8" name="Image 7">
            <a:extLst>
              <a:ext uri="{FF2B5EF4-FFF2-40B4-BE49-F238E27FC236}">
                <a16:creationId xmlns:a16="http://schemas.microsoft.com/office/drawing/2014/main" id="{410F4C0E-32AF-F508-38B3-AD500499E9E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11" name="ZoneTexte 10">
            <a:extLst>
              <a:ext uri="{FF2B5EF4-FFF2-40B4-BE49-F238E27FC236}">
                <a16:creationId xmlns:a16="http://schemas.microsoft.com/office/drawing/2014/main" id="{76775638-73E7-C334-E339-5EAAB60CFD7D}"/>
              </a:ext>
            </a:extLst>
          </p:cNvPr>
          <p:cNvSpPr txBox="1"/>
          <p:nvPr/>
        </p:nvSpPr>
        <p:spPr>
          <a:xfrm>
            <a:off x="1698670" y="4043647"/>
            <a:ext cx="16261280" cy="6845913"/>
          </a:xfrm>
          <a:prstGeom prst="rect">
            <a:avLst/>
          </a:prstGeom>
          <a:noFill/>
        </p:spPr>
        <p:txBody>
          <a:bodyPr wrap="square">
            <a:spAutoFit/>
          </a:bodyPr>
          <a:lstStyle/>
          <a:p>
            <a:pPr marL="342900" indent="-342900">
              <a:lnSpc>
                <a:spcPct val="150000"/>
              </a:lnSpc>
              <a:spcAft>
                <a:spcPts val="800"/>
              </a:spcAft>
              <a:buFont typeface="Symbol" panose="05050102010706020507" pitchFamily="18" charset="2"/>
              <a:buChar char=""/>
              <a:tabLst>
                <a:tab pos="457200" algn="l"/>
              </a:tabLst>
            </a:pPr>
            <a:r>
              <a:rPr lang="fr-FR" sz="3600" b="1" kern="0" dirty="0">
                <a:solidFill>
                  <a:schemeClr val="accent3">
                    <a:lumMod val="50000"/>
                  </a:schemeClr>
                </a:solidFill>
                <a:latin typeface="Times New Roman" panose="02020603050405020304" pitchFamily="18" charset="0"/>
                <a:cs typeface="Arial" panose="020B0604020202020204" pitchFamily="34" charset="0"/>
              </a:rPr>
              <a:t>Mécanisme de croissance préférentielle </a:t>
            </a:r>
            <a:r>
              <a:rPr lang="fr-FR" sz="3600" b="1" kern="0" dirty="0">
                <a:latin typeface="Times New Roman" panose="02020603050405020304" pitchFamily="18" charset="0"/>
                <a:cs typeface="Arial" panose="020B0604020202020204" pitchFamily="34" charset="0"/>
              </a:rPr>
              <a:t>: L'une des raisons pour lesquelles les réseaux deviennent Scale-Free est </a:t>
            </a:r>
            <a:r>
              <a:rPr lang="fr-FR" sz="3600" b="1" kern="0" dirty="0">
                <a:solidFill>
                  <a:schemeClr val="accent2">
                    <a:lumMod val="75000"/>
                  </a:schemeClr>
                </a:solidFill>
                <a:latin typeface="Times New Roman" panose="02020603050405020304" pitchFamily="18" charset="0"/>
                <a:cs typeface="Arial" panose="020B0604020202020204" pitchFamily="34" charset="0"/>
              </a:rPr>
              <a:t>le mécanisme de croissance préférentielle</a:t>
            </a:r>
            <a:r>
              <a:rPr lang="fr-FR" sz="3600" b="1" kern="0" dirty="0">
                <a:latin typeface="Times New Roman" panose="02020603050405020304" pitchFamily="18" charset="0"/>
                <a:cs typeface="Arial" panose="020B0604020202020204" pitchFamily="34" charset="0"/>
              </a:rPr>
              <a:t>.       Cela signifie que lors de l'ajout de nouveaux nœuds au réseau, </a:t>
            </a:r>
          </a:p>
          <a:p>
            <a:pPr>
              <a:lnSpc>
                <a:spcPct val="150000"/>
              </a:lnSpc>
              <a:spcAft>
                <a:spcPts val="800"/>
              </a:spcAft>
              <a:tabLst>
                <a:tab pos="457200" algn="l"/>
              </a:tabLst>
            </a:pPr>
            <a:r>
              <a:rPr lang="fr-FR" sz="3600" b="1" kern="0" dirty="0">
                <a:latin typeface="Times New Roman" panose="02020603050405020304" pitchFamily="18" charset="0"/>
                <a:cs typeface="Arial" panose="020B0604020202020204" pitchFamily="34" charset="0"/>
              </a:rPr>
              <a:t>ces nœuds  ont une préférence à se connecter aux nœuds déjà                              bien connectés. Ce phénomène est observé dans les réseaux                                     Internet où de nouveaux sites web préfèrent se lier aux sites                                                   les plus populaires.</a:t>
            </a:r>
          </a:p>
          <a:p>
            <a:pPr marL="342900" lvl="0" indent="-342900" algn="just">
              <a:lnSpc>
                <a:spcPct val="150000"/>
              </a:lnSpc>
              <a:spcAft>
                <a:spcPts val="800"/>
              </a:spcAft>
              <a:buFont typeface="Symbol" panose="05050102010706020507" pitchFamily="18" charset="2"/>
              <a:buChar char=""/>
              <a:tabLst>
                <a:tab pos="457200" algn="l"/>
              </a:tabLst>
            </a:pPr>
            <a:endParaRPr lang="fr-FR" sz="3600" b="1" kern="0"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156338347"/>
      </p:ext>
    </p:extLst>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
        <p:nvSpPr>
          <p:cNvPr id="5" name="TextBox 17">
            <a:extLst>
              <a:ext uri="{FF2B5EF4-FFF2-40B4-BE49-F238E27FC236}">
                <a16:creationId xmlns:a16="http://schemas.microsoft.com/office/drawing/2014/main" id="{5AECDCD8-4DF5-AF05-8948-A9B2F2277DB1}"/>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effectLst/>
                <a:latin typeface="Baskerville Old Face" panose="02020602080505020303" pitchFamily="18" charset="0"/>
                <a:ea typeface="Times New Roman" panose="02020603050405020304" pitchFamily="18" charset="0"/>
                <a:cs typeface="Times New Roman" panose="02020603050405020304" pitchFamily="18" charset="0"/>
              </a:rPr>
              <a:t>Réseaux Scale-Free</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879C41FC-95AB-6EED-5303-2DF8D61E0746}"/>
              </a:ext>
            </a:extLst>
          </p:cNvPr>
          <p:cNvSpPr txBox="1"/>
          <p:nvPr/>
        </p:nvSpPr>
        <p:spPr>
          <a:xfrm>
            <a:off x="2362200" y="2959665"/>
            <a:ext cx="12801600" cy="736035"/>
          </a:xfrm>
          <a:prstGeom prst="rect">
            <a:avLst/>
          </a:prstGeom>
          <a:noFill/>
        </p:spPr>
        <p:txBody>
          <a:bodyPr wrap="square">
            <a:spAutoFit/>
          </a:bodyPr>
          <a:lstStyle/>
          <a:p>
            <a:pPr lvl="2">
              <a:lnSpc>
                <a:spcPct val="150000"/>
              </a:lnSpc>
              <a:spcAft>
                <a:spcPts val="800"/>
              </a:spcAft>
            </a:pPr>
            <a:r>
              <a:rPr lang="fr-FR" sz="3200" kern="100" dirty="0">
                <a:solidFill>
                  <a:schemeClr val="accent3"/>
                </a:solidFill>
                <a:latin typeface="Berlin Sans FB Demi" panose="020E0802020502020306" pitchFamily="34" charset="0"/>
                <a:cs typeface="Arial" panose="020B0604020202020204" pitchFamily="34" charset="0"/>
              </a:rPr>
              <a:t> Applications pratiques et implications des propriétés Scale-Free</a:t>
            </a:r>
          </a:p>
        </p:txBody>
      </p:sp>
      <p:pic>
        <p:nvPicPr>
          <p:cNvPr id="8" name="Image 7">
            <a:extLst>
              <a:ext uri="{FF2B5EF4-FFF2-40B4-BE49-F238E27FC236}">
                <a16:creationId xmlns:a16="http://schemas.microsoft.com/office/drawing/2014/main" id="{410F4C0E-32AF-F508-38B3-AD500499E9E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0800" y="2892113"/>
            <a:ext cx="755026" cy="755026"/>
          </a:xfrm>
          <a:prstGeom prst="rect">
            <a:avLst/>
          </a:prstGeom>
        </p:spPr>
      </p:pic>
      <p:sp>
        <p:nvSpPr>
          <p:cNvPr id="11" name="ZoneTexte 10">
            <a:extLst>
              <a:ext uri="{FF2B5EF4-FFF2-40B4-BE49-F238E27FC236}">
                <a16:creationId xmlns:a16="http://schemas.microsoft.com/office/drawing/2014/main" id="{76775638-73E7-C334-E339-5EAAB60CFD7D}"/>
              </a:ext>
            </a:extLst>
          </p:cNvPr>
          <p:cNvSpPr txBox="1"/>
          <p:nvPr/>
        </p:nvSpPr>
        <p:spPr>
          <a:xfrm>
            <a:off x="1698670" y="4043647"/>
            <a:ext cx="16261280" cy="5493299"/>
          </a:xfrm>
          <a:prstGeom prst="rect">
            <a:avLst/>
          </a:prstGeom>
          <a:noFill/>
        </p:spPr>
        <p:txBody>
          <a:bodyPr wrap="square">
            <a:spAutoFit/>
          </a:bodyPr>
          <a:lstStyle/>
          <a:p>
            <a:pPr marL="342900" indent="-342900">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latin typeface="Times New Roman" panose="02020603050405020304" pitchFamily="18" charset="0"/>
                <a:cs typeface="Arial" panose="020B0604020202020204" pitchFamily="34" charset="0"/>
              </a:rPr>
              <a:t>Robustesse et vulnérabilité : </a:t>
            </a:r>
            <a:r>
              <a:rPr lang="fr-FR" sz="2800" b="1" kern="0" dirty="0">
                <a:latin typeface="Times New Roman" panose="02020603050405020304" pitchFamily="18" charset="0"/>
                <a:cs typeface="Arial" panose="020B0604020202020204" pitchFamily="34" charset="0"/>
              </a:rPr>
              <a:t>Les réseaux Scale-Free sont robustes contre des pannes aléatoires Cependant, ces réseaux sont extrêmement vulnérables aux attaques ciblées sur les hubs</a:t>
            </a:r>
          </a:p>
          <a:p>
            <a:pPr marL="342900" indent="-342900">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latin typeface="Times New Roman" panose="02020603050405020304" pitchFamily="18" charset="0"/>
                <a:cs typeface="Arial" panose="020B0604020202020204" pitchFamily="34" charset="0"/>
              </a:rPr>
              <a:t>Propagation des épidémies </a:t>
            </a:r>
            <a:r>
              <a:rPr lang="fr-FR" sz="2800" b="1" kern="0" dirty="0">
                <a:latin typeface="Times New Roman" panose="02020603050405020304" pitchFamily="18" charset="0"/>
                <a:cs typeface="Arial" panose="020B0604020202020204" pitchFamily="34" charset="0"/>
              </a:rPr>
              <a:t>: Dans les réseaux Scale-Free, les épidémies peuvent se propager très rapidement en raison de la présence de hubs</a:t>
            </a:r>
          </a:p>
          <a:p>
            <a:pPr marL="342900" indent="-342900">
              <a:lnSpc>
                <a:spcPct val="150000"/>
              </a:lnSpc>
              <a:spcAft>
                <a:spcPts val="800"/>
              </a:spcAft>
              <a:buFont typeface="Symbol" panose="05050102010706020507" pitchFamily="18" charset="2"/>
              <a:buChar char=""/>
              <a:tabLst>
                <a:tab pos="457200" algn="l"/>
              </a:tabLst>
            </a:pPr>
            <a:r>
              <a:rPr lang="fr-FR" sz="2800" b="1" kern="0" dirty="0">
                <a:solidFill>
                  <a:schemeClr val="accent3">
                    <a:lumMod val="50000"/>
                  </a:schemeClr>
                </a:solidFill>
                <a:latin typeface="Times New Roman" panose="02020603050405020304" pitchFamily="18" charset="0"/>
                <a:cs typeface="Arial" panose="020B0604020202020204" pitchFamily="34" charset="0"/>
              </a:rPr>
              <a:t>Internet et réseaux informatiques : </a:t>
            </a:r>
            <a:r>
              <a:rPr lang="fr-FR" sz="2800" b="1" kern="0" dirty="0">
                <a:latin typeface="Times New Roman" panose="02020603050405020304" pitchFamily="18" charset="0"/>
                <a:cs typeface="Arial" panose="020B0604020202020204" pitchFamily="34" charset="0"/>
              </a:rPr>
              <a:t>L'architecture d'Internet suit un modèle Scale-Free.                       Les points de connexion majeurs, ou hubs, tels que les serveurs centraux,                                                                  jouent un rôle crucial dans la gestion du trafic. La compréhension de cette structure permet d'optimiser les routes de données et de renforcer la sécurité du réseau contre les cyberattaques ciblées</a:t>
            </a:r>
          </a:p>
        </p:txBody>
      </p:sp>
    </p:spTree>
    <p:extLst>
      <p:ext uri="{BB962C8B-B14F-4D97-AF65-F5344CB8AC3E}">
        <p14:creationId xmlns:p14="http://schemas.microsoft.com/office/powerpoint/2010/main" val="1110464264"/>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4116481"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2223744" y="2091352"/>
            <a:ext cx="8220728" cy="1113790"/>
          </a:xfrm>
          <a:prstGeom prst="rect">
            <a:avLst/>
          </a:prstGeom>
        </p:spPr>
        <p:txBody>
          <a:bodyPr lIns="0" tIns="0" rIns="0" bIns="0" rtlCol="0" anchor="t">
            <a:spAutoFit/>
          </a:bodyPr>
          <a:lstStyle/>
          <a:p>
            <a:pPr algn="l">
              <a:lnSpc>
                <a:spcPts val="8480"/>
              </a:lnSpc>
            </a:pPr>
            <a:r>
              <a:rPr lang="en-US" sz="8000" dirty="0">
                <a:solidFill>
                  <a:srgbClr val="000000"/>
                </a:solidFill>
                <a:latin typeface="Montserrat Classic Bold"/>
                <a:ea typeface="Montserrat Classic Bold"/>
                <a:cs typeface="Montserrat Classic Bold"/>
                <a:sym typeface="Montserrat Classic Bold"/>
              </a:rPr>
              <a:t>INTRODUCTION</a:t>
            </a:r>
          </a:p>
        </p:txBody>
      </p:sp>
      <p:sp>
        <p:nvSpPr>
          <p:cNvPr id="5" name="Titre 3">
            <a:extLst>
              <a:ext uri="{FF2B5EF4-FFF2-40B4-BE49-F238E27FC236}">
                <a16:creationId xmlns:a16="http://schemas.microsoft.com/office/drawing/2014/main" id="{7A2388C4-D59D-8D6C-7159-8C8F02F08873}"/>
              </a:ext>
            </a:extLst>
          </p:cNvPr>
          <p:cNvSpPr txBox="1">
            <a:spLocks/>
          </p:cNvSpPr>
          <p:nvPr/>
        </p:nvSpPr>
        <p:spPr>
          <a:xfrm>
            <a:off x="1447800" y="3306994"/>
            <a:ext cx="15392400" cy="3774864"/>
          </a:xfrm>
          <a:prstGeom prst="rect">
            <a:avLst/>
          </a:prstGeom>
          <a:noFill/>
        </p:spPr>
        <p:txBody>
          <a:bodyPr rtlCol="0">
            <a:noAutofit/>
          </a:bodyPr>
          <a:lstStyle>
            <a:defPPr>
              <a:defRPr lang="fr-FR"/>
            </a:defPPr>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15000"/>
              </a:lnSpc>
              <a:spcAft>
                <a:spcPts val="800"/>
              </a:spcAft>
            </a:pPr>
            <a:br>
              <a:rPr lang="fr-FR" sz="1800" kern="100" dirty="0">
                <a:latin typeface="Aptos" panose="020B0004020202020204" pitchFamily="34" charset="0"/>
                <a:ea typeface="Aptos" panose="020B0004020202020204" pitchFamily="34" charset="0"/>
                <a:cs typeface="Arial" panose="020B0604020202020204" pitchFamily="34" charset="0"/>
              </a:rPr>
            </a:br>
            <a:r>
              <a:rPr lang="fr-FR" sz="1800" kern="100" dirty="0">
                <a:latin typeface="Aptos" panose="020B0004020202020204" pitchFamily="34" charset="0"/>
                <a:ea typeface="Aptos" panose="020B0004020202020204" pitchFamily="34" charset="0"/>
                <a:cs typeface="Arial" panose="020B0604020202020204" pitchFamily="34" charset="0"/>
              </a:rPr>
              <a:t>	</a:t>
            </a:r>
            <a:br>
              <a:rPr lang="fr-FR" sz="2800" kern="0" dirty="0">
                <a:latin typeface="Times New Roman" panose="02020603050405020304" pitchFamily="18" charset="0"/>
                <a:ea typeface="+mn-ea"/>
                <a:cs typeface="Arial" panose="020B0604020202020204" pitchFamily="34" charset="0"/>
              </a:rPr>
            </a:br>
            <a:r>
              <a:rPr lang="fr-FR" sz="2800" kern="0" dirty="0">
                <a:latin typeface="Times New Roman" panose="02020603050405020304" pitchFamily="18" charset="0"/>
                <a:ea typeface="+mn-ea"/>
                <a:cs typeface="Arial" panose="020B0604020202020204" pitchFamily="34" charset="0"/>
              </a:rPr>
              <a:t>La théorie des graphes aussi joue un rôle crucial dans la modélisation et l'analyse de systèmes complexes dans divers domaines. Ce projet se concentre sur l'étude de la complexité des graphes après des transformations géométriques spécifiques : la k-bipartition et la k-réduction. </a:t>
            </a:r>
            <a:br>
              <a:rPr lang="fr-FR" sz="2800" kern="0" dirty="0">
                <a:latin typeface="Times New Roman" panose="02020603050405020304" pitchFamily="18" charset="0"/>
                <a:ea typeface="+mn-ea"/>
                <a:cs typeface="Arial" panose="020B0604020202020204" pitchFamily="34" charset="0"/>
              </a:rPr>
            </a:br>
            <a:endParaRPr lang="fr-FR" sz="2800" kern="0" dirty="0">
              <a:latin typeface="Times New Roman" panose="02020603050405020304" pitchFamily="18" charset="0"/>
              <a:ea typeface="+mn-ea"/>
              <a:cs typeface="Arial" panose="020B0604020202020204" pitchFamily="34" charset="0"/>
            </a:endParaRPr>
          </a:p>
        </p:txBody>
      </p:sp>
      <p:sp>
        <p:nvSpPr>
          <p:cNvPr id="6" name="TextBox 17"/>
          <p:cNvSpPr txBox="1"/>
          <p:nvPr/>
        </p:nvSpPr>
        <p:spPr>
          <a:xfrm>
            <a:off x="602446" y="571671"/>
            <a:ext cx="11954528" cy="1090042"/>
          </a:xfrm>
          <a:prstGeom prst="rect">
            <a:avLst/>
          </a:prstGeom>
        </p:spPr>
        <p:txBody>
          <a:bodyPr wrap="square" lIns="0" tIns="0" rIns="0" bIns="0" rtlCol="0" anchor="t">
            <a:spAutoFit/>
          </a:bodyPr>
          <a:lstStyle/>
          <a:p>
            <a:pPr algn="l">
              <a:lnSpc>
                <a:spcPts val="8480"/>
              </a:lnSpc>
            </a:pPr>
            <a:r>
              <a:rPr lang="en-US" sz="8000" dirty="0">
                <a:solidFill>
                  <a:srgbClr val="000000"/>
                </a:solidFill>
                <a:latin typeface="Montserrat Classic Bold"/>
                <a:ea typeface="Montserrat Classic Bold"/>
                <a:cs typeface="Montserrat Classic Bold"/>
                <a:sym typeface="Montserrat Classic Bold"/>
              </a:rPr>
              <a:t>Théorie des Graphes</a:t>
            </a:r>
          </a:p>
        </p:txBody>
      </p:sp>
      <p:sp>
        <p:nvSpPr>
          <p:cNvPr id="7" name="Titre 3">
            <a:extLst>
              <a:ext uri="{FF2B5EF4-FFF2-40B4-BE49-F238E27FC236}">
                <a16:creationId xmlns:a16="http://schemas.microsoft.com/office/drawing/2014/main" id="{DC471BD2-0BF2-C954-8BFE-8DC22F57CC40}"/>
              </a:ext>
            </a:extLst>
          </p:cNvPr>
          <p:cNvSpPr txBox="1">
            <a:spLocks/>
          </p:cNvSpPr>
          <p:nvPr/>
        </p:nvSpPr>
        <p:spPr>
          <a:xfrm>
            <a:off x="1468821" y="5115910"/>
            <a:ext cx="15392400" cy="3360507"/>
          </a:xfrm>
          <a:prstGeom prst="rect">
            <a:avLst/>
          </a:prstGeom>
          <a:noFill/>
        </p:spPr>
        <p:txBody>
          <a:bodyPr rtlCol="0">
            <a:noAutofit/>
          </a:bodyPr>
          <a:lstStyle>
            <a:defPPr>
              <a:defRPr lang="fr-FR"/>
            </a:defPPr>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15000"/>
              </a:lnSpc>
              <a:spcAft>
                <a:spcPts val="800"/>
              </a:spcAft>
            </a:pPr>
            <a:br>
              <a:rPr lang="fr-FR" sz="1800" kern="100" dirty="0">
                <a:latin typeface="Aptos" panose="020B0004020202020204" pitchFamily="34" charset="0"/>
                <a:ea typeface="Aptos" panose="020B0004020202020204" pitchFamily="34" charset="0"/>
                <a:cs typeface="Arial" panose="020B0604020202020204" pitchFamily="34" charset="0"/>
              </a:rPr>
            </a:br>
            <a:r>
              <a:rPr lang="fr-FR" sz="1800" kern="100" dirty="0">
                <a:latin typeface="Aptos" panose="020B0004020202020204" pitchFamily="34" charset="0"/>
                <a:ea typeface="Aptos" panose="020B0004020202020204" pitchFamily="34" charset="0"/>
                <a:cs typeface="Arial" panose="020B0604020202020204" pitchFamily="34" charset="0"/>
              </a:rPr>
              <a:t>	</a:t>
            </a:r>
            <a:br>
              <a:rPr lang="fr-FR" sz="2800" kern="0" dirty="0">
                <a:latin typeface="Times New Roman" panose="02020603050405020304" pitchFamily="18" charset="0"/>
                <a:ea typeface="+mn-ea"/>
                <a:cs typeface="Arial" panose="020B0604020202020204" pitchFamily="34" charset="0"/>
              </a:rPr>
            </a:br>
            <a:r>
              <a:rPr lang="fr-FR" sz="2800" kern="0" dirty="0">
                <a:latin typeface="Times New Roman" panose="02020603050405020304" pitchFamily="18" charset="0"/>
                <a:ea typeface="+mn-ea"/>
                <a:cs typeface="Arial" panose="020B0604020202020204" pitchFamily="34" charset="0"/>
              </a:rPr>
              <a:t>En outre, nous explorons les réseaux Small-world et </a:t>
            </a:r>
            <a:r>
              <a:rPr lang="fr-FR" sz="2800" kern="0" dirty="0" err="1">
                <a:latin typeface="Times New Roman" panose="02020603050405020304" pitchFamily="18" charset="0"/>
                <a:ea typeface="+mn-ea"/>
                <a:cs typeface="Arial" panose="020B0604020202020204" pitchFamily="34" charset="0"/>
              </a:rPr>
              <a:t>Scale</a:t>
            </a:r>
            <a:r>
              <a:rPr lang="fr-FR" sz="2800" kern="0" dirty="0">
                <a:latin typeface="Times New Roman" panose="02020603050405020304" pitchFamily="18" charset="0"/>
                <a:ea typeface="+mn-ea"/>
                <a:cs typeface="Arial" panose="020B0604020202020204" pitchFamily="34" charset="0"/>
              </a:rPr>
              <a:t>-Free, qui sont couramment rencontrés dans de nombreux systèmes réels tels que les réseaux sociaux, les réseaux de transport et les réseaux de communication.</a:t>
            </a:r>
          </a:p>
        </p:txBody>
      </p:sp>
    </p:spTree>
    <p:extLst>
      <p:ext uri="{BB962C8B-B14F-4D97-AF65-F5344CB8AC3E}">
        <p14:creationId xmlns:p14="http://schemas.microsoft.com/office/powerpoint/2010/main" val="1383967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5" name="ZoneTexte 4">
            <a:extLst>
              <a:ext uri="{FF2B5EF4-FFF2-40B4-BE49-F238E27FC236}">
                <a16:creationId xmlns:a16="http://schemas.microsoft.com/office/drawing/2014/main" id="{D76D6C20-9CD6-51E7-56BA-CC03E9BE8F50}"/>
              </a:ext>
            </a:extLst>
          </p:cNvPr>
          <p:cNvSpPr txBox="1"/>
          <p:nvPr/>
        </p:nvSpPr>
        <p:spPr>
          <a:xfrm>
            <a:off x="3187786" y="1892585"/>
            <a:ext cx="5257800" cy="897040"/>
          </a:xfrm>
          <a:prstGeom prst="rect">
            <a:avLst/>
          </a:prstGeom>
          <a:noFill/>
        </p:spPr>
        <p:txBody>
          <a:bodyPr wrap="square">
            <a:spAutoFit/>
          </a:bodyPr>
          <a:lstStyle/>
          <a:p>
            <a:pPr algn="just">
              <a:lnSpc>
                <a:spcPct val="150000"/>
              </a:lnSpc>
              <a:spcAft>
                <a:spcPts val="800"/>
              </a:spcAft>
            </a:pPr>
            <a:r>
              <a:rPr lang="fr-FR" sz="4000" kern="100" dirty="0">
                <a:solidFill>
                  <a:schemeClr val="accent3"/>
                </a:solidFill>
                <a:effectLst/>
                <a:latin typeface="Berlin Sans FB Demi" panose="020E0802020502020306" pitchFamily="34" charset="0"/>
                <a:ea typeface="Calibri" panose="020F0502020204030204" pitchFamily="34" charset="0"/>
                <a:cs typeface="Arial" panose="020B0604020202020204" pitchFamily="34" charset="0"/>
              </a:rPr>
              <a:t>Récapitulatif</a:t>
            </a:r>
          </a:p>
        </p:txBody>
      </p:sp>
      <p:graphicFrame>
        <p:nvGraphicFramePr>
          <p:cNvPr id="7" name="Tableau 6">
            <a:extLst>
              <a:ext uri="{FF2B5EF4-FFF2-40B4-BE49-F238E27FC236}">
                <a16:creationId xmlns:a16="http://schemas.microsoft.com/office/drawing/2014/main" id="{58AA89BB-D346-6FC6-9F38-7ADEF7693189}"/>
              </a:ext>
            </a:extLst>
          </p:cNvPr>
          <p:cNvGraphicFramePr>
            <a:graphicFrameLocks noGrp="1"/>
          </p:cNvGraphicFramePr>
          <p:nvPr>
            <p:extLst>
              <p:ext uri="{D42A27DB-BD31-4B8C-83A1-F6EECF244321}">
                <p14:modId xmlns:p14="http://schemas.microsoft.com/office/powerpoint/2010/main" val="1934845778"/>
              </p:ext>
            </p:extLst>
          </p:nvPr>
        </p:nvGraphicFramePr>
        <p:xfrm>
          <a:off x="1600200" y="2899115"/>
          <a:ext cx="14630399" cy="5985615"/>
        </p:xfrm>
        <a:graphic>
          <a:graphicData uri="http://schemas.openxmlformats.org/drawingml/2006/table">
            <a:tbl>
              <a:tblPr firstRow="1" firstCol="1" bandRow="1">
                <a:tableStyleId>{2A488322-F2BA-4B5B-9748-0D474271808F}</a:tableStyleId>
              </a:tblPr>
              <a:tblGrid>
                <a:gridCol w="2667000">
                  <a:extLst>
                    <a:ext uri="{9D8B030D-6E8A-4147-A177-3AD203B41FA5}">
                      <a16:colId xmlns:a16="http://schemas.microsoft.com/office/drawing/2014/main" val="566835365"/>
                    </a:ext>
                  </a:extLst>
                </a:gridCol>
                <a:gridCol w="6705600">
                  <a:extLst>
                    <a:ext uri="{9D8B030D-6E8A-4147-A177-3AD203B41FA5}">
                      <a16:colId xmlns:a16="http://schemas.microsoft.com/office/drawing/2014/main" val="3012017280"/>
                    </a:ext>
                  </a:extLst>
                </a:gridCol>
                <a:gridCol w="5257799">
                  <a:extLst>
                    <a:ext uri="{9D8B030D-6E8A-4147-A177-3AD203B41FA5}">
                      <a16:colId xmlns:a16="http://schemas.microsoft.com/office/drawing/2014/main" val="1690558347"/>
                    </a:ext>
                  </a:extLst>
                </a:gridCol>
              </a:tblGrid>
              <a:tr h="680936">
                <a:tc>
                  <a:txBody>
                    <a:bodyPr/>
                    <a:lstStyle/>
                    <a:p>
                      <a:pPr marL="0" algn="ctr" defTabSz="914400" rtl="0" eaLnBrk="1" latinLnBrk="0" hangingPunct="1">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Caractéristiques</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Réseaux Scale-Free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Réseaux Small-World</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25350625"/>
                  </a:ext>
                </a:extLst>
              </a:tr>
              <a:tr h="1723279">
                <a:tc>
                  <a:txBody>
                    <a:bodyPr/>
                    <a:lstStyle/>
                    <a:p>
                      <a:pPr marL="0" algn="ctr" defTabSz="914400" rtl="0" eaLnBrk="1" latinLnBrk="0" hangingPunct="1">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Structure</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dirty="0">
                          <a:solidFill>
                            <a:schemeClr val="tx1"/>
                          </a:solidFill>
                          <a:effectLst/>
                          <a:latin typeface="Montserrat Classic Bold" panose="020B0604020202020204" charset="0"/>
                          <a:ea typeface="+mn-ea"/>
                          <a:cs typeface="+mn-cs"/>
                        </a:rPr>
                        <a:t>Distribution des degrés des nœuds suit une loi de puissance, avec quelques nœuds très connectés (hubs) et de nombreux nœuds faiblement connectés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dirty="0">
                          <a:solidFill>
                            <a:schemeClr val="tx1"/>
                          </a:solidFill>
                          <a:effectLst/>
                          <a:latin typeface="Montserrat Classic Bold" panose="020B0604020202020204" charset="0"/>
                          <a:ea typeface="+mn-ea"/>
                          <a:cs typeface="+mn-cs"/>
                        </a:rPr>
                        <a:t>Distribution des degrés des nœuds plus uniforme, avec peu ou pas de hubs</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21719238"/>
                  </a:ext>
                </a:extLst>
              </a:tr>
              <a:tr h="1066800">
                <a:tc>
                  <a:txBody>
                    <a:bodyPr/>
                    <a:lstStyle/>
                    <a:p>
                      <a:pPr marL="0" algn="ctr" defTabSz="914400" rtl="0" eaLnBrk="1" latinLnBrk="0" hangingPunct="1">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Exemple</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a:solidFill>
                            <a:schemeClr val="tx1"/>
                          </a:solidFill>
                          <a:effectLst/>
                          <a:latin typeface="Montserrat Classic Bold" panose="020B0604020202020204" charset="0"/>
                          <a:ea typeface="+mn-ea"/>
                          <a:cs typeface="+mn-cs"/>
                        </a:rPr>
                        <a:t>Internet, réseaux sociaux, réseaux biologiques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dirty="0">
                          <a:solidFill>
                            <a:schemeClr val="tx1"/>
                          </a:solidFill>
                          <a:effectLst/>
                          <a:latin typeface="Montserrat Classic Bold" panose="020B0604020202020204" charset="0"/>
                          <a:ea typeface="+mn-ea"/>
                          <a:cs typeface="+mn-cs"/>
                        </a:rPr>
                        <a:t>Groupes d'amis, réseaux locaux, réseaux de communication simples</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09172330"/>
                  </a:ext>
                </a:extLst>
              </a:tr>
              <a:tr h="1447800">
                <a:tc>
                  <a:txBody>
                    <a:bodyPr/>
                    <a:lstStyle/>
                    <a:p>
                      <a:pPr marL="0" algn="ctr" defTabSz="914400" rtl="0" eaLnBrk="1" latinLnBrk="0" hangingPunct="1">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Analyse de la complexité</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a:solidFill>
                            <a:schemeClr val="tx1"/>
                          </a:solidFill>
                          <a:effectLst/>
                          <a:latin typeface="Montserrat Classic Bold" panose="020B0604020202020204" charset="0"/>
                          <a:ea typeface="+mn-ea"/>
                          <a:cs typeface="+mn-cs"/>
                        </a:rPr>
                        <a:t>Permet d'étudier la propagation de l'information, la résilience du réseau et l'émergence de comportements collectifs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dirty="0">
                          <a:solidFill>
                            <a:schemeClr val="tx1"/>
                          </a:solidFill>
                          <a:effectLst/>
                          <a:latin typeface="Montserrat Classic Bold" panose="020B0604020202020204" charset="0"/>
                          <a:ea typeface="+mn-ea"/>
                          <a:cs typeface="+mn-cs"/>
                        </a:rPr>
                        <a:t>Permet d'identifier des communautés, des motifs et des relations locales au sein du réseau</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28095284"/>
                  </a:ext>
                </a:extLst>
              </a:tr>
              <a:tr h="1066800">
                <a:tc>
                  <a:txBody>
                    <a:bodyPr/>
                    <a:lstStyle/>
                    <a:p>
                      <a:pPr marL="0" algn="ctr" defTabSz="914400" rtl="0" eaLnBrk="1" latinLnBrk="0" hangingPunct="1">
                        <a:lnSpc>
                          <a:spcPct val="150000"/>
                        </a:lnSpc>
                        <a:spcAft>
                          <a:spcPts val="800"/>
                        </a:spcAft>
                        <a:tabLst>
                          <a:tab pos="1394460" algn="l"/>
                        </a:tabLst>
                      </a:pPr>
                      <a:r>
                        <a:rPr lang="fr-FR" sz="2000" b="1" kern="100" dirty="0">
                          <a:solidFill>
                            <a:schemeClr val="tx1"/>
                          </a:solidFill>
                          <a:effectLst/>
                          <a:latin typeface="Montserrat Classic Bold" panose="020B0604020202020204" charset="0"/>
                          <a:ea typeface="+mn-ea"/>
                          <a:cs typeface="+mn-cs"/>
                        </a:rPr>
                        <a:t>Limites</a:t>
                      </a: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a:solidFill>
                            <a:schemeClr val="tx1"/>
                          </a:solidFill>
                          <a:effectLst/>
                          <a:latin typeface="Montserrat Classic Bold" panose="020B0604020202020204" charset="0"/>
                          <a:ea typeface="+mn-ea"/>
                          <a:cs typeface="+mn-cs"/>
                        </a:rPr>
                        <a:t>Sensible aux attaques ciblées sur les hubs, difficile à modéliser et à simuler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lnSpc>
                          <a:spcPct val="150000"/>
                        </a:lnSpc>
                        <a:spcAft>
                          <a:spcPts val="800"/>
                        </a:spcAft>
                        <a:tabLst>
                          <a:tab pos="1394460" algn="l"/>
                        </a:tabLst>
                      </a:pPr>
                      <a:r>
                        <a:rPr lang="fr-FR" sz="1800" b="0" kern="100" dirty="0">
                          <a:solidFill>
                            <a:schemeClr val="tx1"/>
                          </a:solidFill>
                          <a:effectLst/>
                          <a:latin typeface="Montserrat Classic Bold" panose="020B0604020202020204" charset="0"/>
                          <a:ea typeface="+mn-ea"/>
                          <a:cs typeface="+mn-cs"/>
                        </a:rPr>
                        <a:t>Peut ne pas capturer la complexité des interactions à grande échelle</a:t>
                      </a: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6292929"/>
                  </a:ext>
                </a:extLst>
              </a:tr>
            </a:tbl>
          </a:graphicData>
        </a:graphic>
      </p:graphicFrame>
      <p:sp>
        <p:nvSpPr>
          <p:cNvPr id="11" name="TextBox 17">
            <a:extLst>
              <a:ext uri="{FF2B5EF4-FFF2-40B4-BE49-F238E27FC236}">
                <a16:creationId xmlns:a16="http://schemas.microsoft.com/office/drawing/2014/main" id="{86DB00AD-D23A-D242-F418-531E7DA6393E}"/>
              </a:ext>
            </a:extLst>
          </p:cNvPr>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Tree>
    <p:extLst>
      <p:ext uri="{BB962C8B-B14F-4D97-AF65-F5344CB8AC3E}">
        <p14:creationId xmlns:p14="http://schemas.microsoft.com/office/powerpoint/2010/main" val="94897936"/>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8" name="ZoneTexte 7">
            <a:extLst>
              <a:ext uri="{FF2B5EF4-FFF2-40B4-BE49-F238E27FC236}">
                <a16:creationId xmlns:a16="http://schemas.microsoft.com/office/drawing/2014/main" id="{F0497A4B-074D-5D93-08A2-52E24D9B8F92}"/>
              </a:ext>
            </a:extLst>
          </p:cNvPr>
          <p:cNvSpPr txBox="1"/>
          <p:nvPr/>
        </p:nvSpPr>
        <p:spPr>
          <a:xfrm>
            <a:off x="1371600" y="3298976"/>
            <a:ext cx="15468600" cy="4539191"/>
          </a:xfrm>
          <a:prstGeom prst="rect">
            <a:avLst/>
          </a:prstGeom>
          <a:noFill/>
        </p:spPr>
        <p:txBody>
          <a:bodyPr wrap="square">
            <a:spAutoFit/>
          </a:bodyPr>
          <a:lstStyle/>
          <a:p>
            <a:pPr>
              <a:lnSpc>
                <a:spcPct val="150000"/>
              </a:lnSpc>
            </a:pPr>
            <a:r>
              <a:rPr lang="fr-FR" sz="2800" b="1" kern="0" dirty="0">
                <a:latin typeface="Times New Roman" panose="02020603050405020304" pitchFamily="18" charset="0"/>
                <a:cs typeface="Arial" panose="020B0604020202020204" pitchFamily="34" charset="0"/>
              </a:rPr>
              <a:t>Les réseaux Small-World et Scale-Free ont des impacts distincts sur la complexité des réseaux complexes :</a:t>
            </a:r>
          </a:p>
          <a:p>
            <a:pPr>
              <a:lnSpc>
                <a:spcPct val="150000"/>
              </a:lnSpc>
              <a:buFont typeface="Arial" panose="020B0604020202020204" pitchFamily="34" charset="0"/>
              <a:buChar char="•"/>
            </a:pPr>
            <a:r>
              <a:rPr lang="fr-FR" sz="2800" b="1" kern="0" dirty="0">
                <a:latin typeface="Times New Roman" panose="02020603050405020304" pitchFamily="18" charset="0"/>
                <a:cs typeface="Arial" panose="020B0604020202020204" pitchFamily="34" charset="0"/>
              </a:rPr>
              <a:t>Réseaux Small-World: Réduisent la complexité des algorithmes de propagation de l'information, de recherche de chemins optimisés et augmentent la résilience aux pannes aléatoires.</a:t>
            </a:r>
          </a:p>
          <a:p>
            <a:pPr>
              <a:lnSpc>
                <a:spcPct val="150000"/>
              </a:lnSpc>
              <a:buFont typeface="Arial" panose="020B0604020202020204" pitchFamily="34" charset="0"/>
              <a:buChar char="•"/>
            </a:pPr>
            <a:r>
              <a:rPr lang="fr-FR" sz="2800" b="1" kern="0" dirty="0">
                <a:latin typeface="Times New Roman" panose="02020603050405020304" pitchFamily="18" charset="0"/>
                <a:cs typeface="Arial" panose="020B0604020202020204" pitchFamily="34" charset="0"/>
              </a:rPr>
              <a:t>Réseaux Scale-Free: Offrent une robustesse aux pannes aléatoires et une efficacité accrue dans la recherche et le routage grâce aux hubs, mais introduisent une vulnérabilité aux attaques ciblées et une complexité dans la gestion des clusters et de la centralité des nœuds.</a:t>
            </a:r>
          </a:p>
        </p:txBody>
      </p:sp>
      <p:sp>
        <p:nvSpPr>
          <p:cNvPr id="9" name="TextBox 17">
            <a:extLst>
              <a:ext uri="{FF2B5EF4-FFF2-40B4-BE49-F238E27FC236}">
                <a16:creationId xmlns:a16="http://schemas.microsoft.com/office/drawing/2014/main" id="{52962871-328C-D2B5-A64B-DCDFECDDA844}"/>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ea typeface="Calibri" panose="020F0502020204030204" pitchFamily="34" charset="0"/>
                <a:cs typeface="Times New Roman" panose="02020603050405020304" pitchFamily="18" charset="0"/>
              </a:rPr>
              <a:t>Impacts sur la complexité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17">
            <a:extLst>
              <a:ext uri="{FF2B5EF4-FFF2-40B4-BE49-F238E27FC236}">
                <a16:creationId xmlns:a16="http://schemas.microsoft.com/office/drawing/2014/main" id="{C0B8CCFC-A015-9763-1CB0-41FFCD3A1A16}"/>
              </a:ext>
            </a:extLst>
          </p:cNvPr>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Scale-Free et </a:t>
            </a:r>
            <a:r>
              <a:rPr lang="en-US" sz="6000" dirty="0" err="1">
                <a:solidFill>
                  <a:srgbClr val="000000"/>
                </a:solidFill>
                <a:latin typeface="Montserrat Classic Bold"/>
                <a:ea typeface="Montserrat Classic Bold"/>
                <a:cs typeface="Montserrat Classic Bold"/>
                <a:sym typeface="Montserrat Classic Bold"/>
              </a:rPr>
              <a:t>Réseaux</a:t>
            </a:r>
            <a:r>
              <a:rPr lang="en-US" sz="6000" dirty="0">
                <a:solidFill>
                  <a:srgbClr val="000000"/>
                </a:solidFill>
                <a:latin typeface="Montserrat Classic Bold"/>
                <a:ea typeface="Montserrat Classic Bold"/>
                <a:cs typeface="Montserrat Classic Bold"/>
                <a:sym typeface="Montserrat Classic Bold"/>
              </a:rPr>
              <a:t> Small-World </a:t>
            </a:r>
          </a:p>
        </p:txBody>
      </p:sp>
    </p:spTree>
    <p:extLst>
      <p:ext uri="{BB962C8B-B14F-4D97-AF65-F5344CB8AC3E}">
        <p14:creationId xmlns:p14="http://schemas.microsoft.com/office/powerpoint/2010/main" val="1416383317"/>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8"/>
            <a:stretch>
              <a:fillRect/>
            </a:stretch>
          </a:blipFill>
        </p:spPr>
        <p:txBody>
          <a:bodyPr/>
          <a:lstStyle/>
          <a:p>
            <a:endParaRPr lang="fr-FR"/>
          </a:p>
        </p:txBody>
      </p:sp>
      <p:sp>
        <p:nvSpPr>
          <p:cNvPr id="8" name="ZoneTexte 7">
            <a:extLst>
              <a:ext uri="{FF2B5EF4-FFF2-40B4-BE49-F238E27FC236}">
                <a16:creationId xmlns:a16="http://schemas.microsoft.com/office/drawing/2014/main" id="{F0497A4B-074D-5D93-08A2-52E24D9B8F92}"/>
              </a:ext>
            </a:extLst>
          </p:cNvPr>
          <p:cNvSpPr txBox="1"/>
          <p:nvPr/>
        </p:nvSpPr>
        <p:spPr>
          <a:xfrm>
            <a:off x="1391587" y="2804203"/>
            <a:ext cx="16687800" cy="6986528"/>
          </a:xfrm>
          <a:prstGeom prst="rect">
            <a:avLst/>
          </a:prstGeom>
          <a:noFill/>
        </p:spPr>
        <p:txBody>
          <a:bodyPr wrap="square">
            <a:spAutoFit/>
          </a:bodyPr>
          <a:lstStyle/>
          <a:p>
            <a:pPr eaLnBrk="0" fontAlgn="base" hangingPunct="0">
              <a:lnSpc>
                <a:spcPct val="150000"/>
              </a:lnSpc>
              <a:spcBef>
                <a:spcPct val="0"/>
              </a:spcBef>
              <a:spcAft>
                <a:spcPct val="0"/>
              </a:spcAft>
              <a:buFontTx/>
              <a:buChar char="•"/>
            </a:pPr>
            <a:r>
              <a:rPr lang="fr-FR" sz="4000" dirty="0">
                <a:latin typeface="Tahoma" panose="020B0604030504040204" pitchFamily="34" charset="0"/>
                <a:ea typeface="Tahoma" panose="020B0604030504040204" pitchFamily="34" charset="0"/>
                <a:cs typeface="Tahoma" panose="020B0604030504040204" pitchFamily="34" charset="0"/>
              </a:rPr>
              <a:t> </a:t>
            </a:r>
            <a:r>
              <a:rPr lang="fr-FR" altLang="fr-FR" sz="4000" dirty="0">
                <a:latin typeface="Tahoma" panose="020B0604030504040204" pitchFamily="34" charset="0"/>
                <a:ea typeface="Tahoma" panose="020B0604030504040204" pitchFamily="34" charset="0"/>
                <a:cs typeface="Tahoma" panose="020B0604030504040204" pitchFamily="34" charset="0"/>
              </a:rPr>
              <a:t>Fonction </a:t>
            </a:r>
            <a:r>
              <a:rPr lang="fr-FR" altLang="fr-FR" sz="4000" dirty="0" err="1">
                <a:latin typeface="Tahoma" panose="020B0604030504040204" pitchFamily="34" charset="0"/>
                <a:ea typeface="Tahoma" panose="020B0604030504040204" pitchFamily="34" charset="0"/>
                <a:cs typeface="Tahoma" panose="020B0604030504040204" pitchFamily="34" charset="0"/>
              </a:rPr>
              <a:t>k_bipartition</a:t>
            </a:r>
            <a:r>
              <a:rPr lang="fr-FR" altLang="fr-FR" sz="4000" dirty="0">
                <a:latin typeface="Tahoma" panose="020B0604030504040204" pitchFamily="34" charset="0"/>
                <a:ea typeface="Tahoma" panose="020B0604030504040204" pitchFamily="34" charset="0"/>
                <a:cs typeface="Tahoma" panose="020B0604030504040204" pitchFamily="34" charset="0"/>
              </a:rPr>
              <a:t>(G, k) :</a:t>
            </a:r>
          </a:p>
          <a:p>
            <a:pPr marL="742950" indent="-742950" eaLnBrk="0" fontAlgn="base" hangingPunct="0">
              <a:lnSpc>
                <a:spcPct val="150000"/>
              </a:lnSpc>
              <a:spcBef>
                <a:spcPct val="0"/>
              </a:spcBef>
              <a:spcAft>
                <a:spcPct val="0"/>
              </a:spcAft>
              <a:buFont typeface="+mj-lt"/>
              <a:buAutoNum type="arabicPeriod"/>
            </a:pPr>
            <a:r>
              <a:rPr lang="fr-FR" altLang="fr-FR" sz="4000" dirty="0">
                <a:latin typeface="Tahoma" panose="020B0604030504040204" pitchFamily="34" charset="0"/>
                <a:ea typeface="Tahoma" panose="020B0604030504040204" pitchFamily="34" charset="0"/>
                <a:cs typeface="Tahoma" panose="020B0604030504040204" pitchFamily="34" charset="0"/>
              </a:rPr>
              <a:t>Crée un nouveau graphe </a:t>
            </a:r>
            <a:r>
              <a:rPr lang="fr-FR" altLang="fr-FR" sz="4000" dirty="0" err="1">
                <a:latin typeface="Tahoma" panose="020B0604030504040204" pitchFamily="34" charset="0"/>
                <a:ea typeface="Tahoma" panose="020B0604030504040204" pitchFamily="34" charset="0"/>
                <a:cs typeface="Tahoma" panose="020B0604030504040204" pitchFamily="34" charset="0"/>
              </a:rPr>
              <a:t>BkB_kBk</a:t>
            </a:r>
            <a:r>
              <a:rPr lang="fr-FR" altLang="fr-FR" sz="4000" dirty="0">
                <a:latin typeface="Tahoma" panose="020B0604030504040204" pitchFamily="34" charset="0"/>
                <a:ea typeface="Tahoma" panose="020B0604030504040204" pitchFamily="34" charset="0"/>
                <a:cs typeface="Tahoma" panose="020B0604030504040204" pitchFamily="34" charset="0"/>
              </a:rPr>
              <a:t>​.</a:t>
            </a:r>
          </a:p>
          <a:p>
            <a:pPr marL="742950" indent="-742950" eaLnBrk="0" fontAlgn="base" hangingPunct="0">
              <a:lnSpc>
                <a:spcPct val="150000"/>
              </a:lnSpc>
              <a:spcBef>
                <a:spcPct val="0"/>
              </a:spcBef>
              <a:spcAft>
                <a:spcPct val="0"/>
              </a:spcAft>
              <a:buFont typeface="+mj-lt"/>
              <a:buAutoNum type="arabicPeriod"/>
            </a:pPr>
            <a:r>
              <a:rPr lang="fr-FR" altLang="fr-FR" sz="4000" dirty="0">
                <a:latin typeface="Tahoma" panose="020B0604030504040204" pitchFamily="34" charset="0"/>
                <a:ea typeface="Tahoma" panose="020B0604030504040204" pitchFamily="34" charset="0"/>
                <a:cs typeface="Tahoma" panose="020B0604030504040204" pitchFamily="34" charset="0"/>
              </a:rPr>
              <a:t>Ajoute les nœuds du graphe original GGG à </a:t>
            </a:r>
            <a:r>
              <a:rPr lang="fr-FR" altLang="fr-FR" sz="4000" dirty="0" err="1">
                <a:latin typeface="Tahoma" panose="020B0604030504040204" pitchFamily="34" charset="0"/>
                <a:ea typeface="Tahoma" panose="020B0604030504040204" pitchFamily="34" charset="0"/>
                <a:cs typeface="Tahoma" panose="020B0604030504040204" pitchFamily="34" charset="0"/>
              </a:rPr>
              <a:t>BkB_kBk</a:t>
            </a:r>
            <a:r>
              <a:rPr lang="fr-FR" altLang="fr-FR" sz="4000" dirty="0">
                <a:latin typeface="Tahoma" panose="020B0604030504040204" pitchFamily="34" charset="0"/>
                <a:ea typeface="Tahoma" panose="020B0604030504040204" pitchFamily="34" charset="0"/>
                <a:cs typeface="Tahoma" panose="020B0604030504040204" pitchFamily="34" charset="0"/>
              </a:rPr>
              <a:t>​.</a:t>
            </a:r>
          </a:p>
          <a:p>
            <a:pPr marL="742950" indent="-742950" eaLnBrk="0" fontAlgn="base" hangingPunct="0">
              <a:lnSpc>
                <a:spcPct val="150000"/>
              </a:lnSpc>
              <a:spcBef>
                <a:spcPct val="0"/>
              </a:spcBef>
              <a:spcAft>
                <a:spcPct val="0"/>
              </a:spcAft>
              <a:buFont typeface="+mj-lt"/>
              <a:buAutoNum type="arabicPeriod"/>
            </a:pPr>
            <a:r>
              <a:rPr lang="fr-FR" altLang="fr-FR" sz="4000" dirty="0">
                <a:latin typeface="Tahoma" panose="020B0604030504040204" pitchFamily="34" charset="0"/>
                <a:ea typeface="Tahoma" panose="020B0604030504040204" pitchFamily="34" charset="0"/>
                <a:cs typeface="Tahoma" panose="020B0604030504040204" pitchFamily="34" charset="0"/>
              </a:rPr>
              <a:t>Pour chaque arête (</a:t>
            </a:r>
            <a:r>
              <a:rPr lang="fr-FR" altLang="fr-FR" sz="4000" dirty="0" err="1">
                <a:latin typeface="Tahoma" panose="020B0604030504040204" pitchFamily="34" charset="0"/>
                <a:ea typeface="Tahoma" panose="020B0604030504040204" pitchFamily="34" charset="0"/>
                <a:cs typeface="Tahoma" panose="020B0604030504040204" pitchFamily="34" charset="0"/>
              </a:rPr>
              <a:t>u,v</a:t>
            </a:r>
            <a:r>
              <a:rPr lang="fr-FR" altLang="fr-FR" sz="4000" dirty="0">
                <a:latin typeface="Tahoma" panose="020B0604030504040204" pitchFamily="34" charset="0"/>
                <a:ea typeface="Tahoma" panose="020B0604030504040204" pitchFamily="34" charset="0"/>
                <a:cs typeface="Tahoma" panose="020B0604030504040204" pitchFamily="34" charset="0"/>
              </a:rPr>
              <a:t>) dans G, ajoute k−1 nouveaux sommets et k nouvelles arêtes.</a:t>
            </a:r>
          </a:p>
          <a:p>
            <a:pPr eaLnBrk="0" fontAlgn="base" hangingPunct="0">
              <a:lnSpc>
                <a:spcPct val="150000"/>
              </a:lnSpc>
              <a:spcBef>
                <a:spcPct val="0"/>
              </a:spcBef>
              <a:spcAft>
                <a:spcPct val="0"/>
              </a:spcAft>
              <a:buFontTx/>
              <a:buChar char="•"/>
            </a:pPr>
            <a:r>
              <a:rPr lang="fr-FR" altLang="fr-FR" sz="4000" dirty="0">
                <a:latin typeface="Tahoma" panose="020B0604030504040204" pitchFamily="34" charset="0"/>
                <a:ea typeface="Tahoma" panose="020B0604030504040204" pitchFamily="34" charset="0"/>
                <a:cs typeface="Tahoma" panose="020B0604030504040204" pitchFamily="34" charset="0"/>
              </a:rPr>
              <a:t>Fonction </a:t>
            </a:r>
            <a:r>
              <a:rPr lang="fr-FR" altLang="fr-FR" sz="4000" dirty="0" err="1">
                <a:latin typeface="Tahoma" panose="020B0604030504040204" pitchFamily="34" charset="0"/>
                <a:ea typeface="Tahoma" panose="020B0604030504040204" pitchFamily="34" charset="0"/>
                <a:cs typeface="Tahoma" panose="020B0604030504040204" pitchFamily="34" charset="0"/>
              </a:rPr>
              <a:t>draw_graph</a:t>
            </a:r>
            <a:r>
              <a:rPr lang="fr-FR" altLang="fr-FR" sz="4000" dirty="0">
                <a:latin typeface="Tahoma" panose="020B0604030504040204" pitchFamily="34" charset="0"/>
                <a:ea typeface="Tahoma" panose="020B0604030504040204" pitchFamily="34" charset="0"/>
                <a:cs typeface="Tahoma" panose="020B0604030504040204" pitchFamily="34" charset="0"/>
              </a:rPr>
              <a:t>(G, </a:t>
            </a:r>
            <a:r>
              <a:rPr lang="fr-FR" altLang="fr-FR" sz="4000" dirty="0" err="1">
                <a:latin typeface="Tahoma" panose="020B0604030504040204" pitchFamily="34" charset="0"/>
                <a:ea typeface="Tahoma" panose="020B0604030504040204" pitchFamily="34" charset="0"/>
                <a:cs typeface="Tahoma" panose="020B0604030504040204" pitchFamily="34" charset="0"/>
              </a:rPr>
              <a:t>title</a:t>
            </a:r>
            <a:r>
              <a:rPr lang="fr-FR" altLang="fr-FR" sz="4000" dirty="0">
                <a:latin typeface="Tahoma" panose="020B0604030504040204" pitchFamily="34" charset="0"/>
                <a:ea typeface="Tahoma" panose="020B0604030504040204" pitchFamily="34" charset="0"/>
                <a:cs typeface="Tahoma" panose="020B0604030504040204" pitchFamily="34" charset="0"/>
              </a:rPr>
              <a:t>) :</a:t>
            </a:r>
          </a:p>
          <a:p>
            <a:pPr eaLnBrk="0" fontAlgn="base" hangingPunct="0">
              <a:lnSpc>
                <a:spcPct val="150000"/>
              </a:lnSpc>
              <a:spcBef>
                <a:spcPct val="0"/>
              </a:spcBef>
              <a:spcAft>
                <a:spcPct val="0"/>
              </a:spcAft>
            </a:pPr>
            <a:r>
              <a:rPr lang="fr-FR" altLang="fr-FR" sz="4000" dirty="0">
                <a:latin typeface="Tahoma" panose="020B0604030504040204" pitchFamily="34" charset="0"/>
                <a:ea typeface="Tahoma" panose="020B0604030504040204" pitchFamily="34" charset="0"/>
                <a:cs typeface="Tahoma" panose="020B0604030504040204" pitchFamily="34" charset="0"/>
              </a:rPr>
              <a:t>Utilise </a:t>
            </a:r>
            <a:r>
              <a:rPr lang="fr-FR" altLang="fr-FR" sz="4000" dirty="0" err="1">
                <a:latin typeface="Tahoma" panose="020B0604030504040204" pitchFamily="34" charset="0"/>
                <a:ea typeface="Tahoma" panose="020B0604030504040204" pitchFamily="34" charset="0"/>
                <a:cs typeface="Tahoma" panose="020B0604030504040204" pitchFamily="34" charset="0"/>
              </a:rPr>
              <a:t>networkx</a:t>
            </a:r>
            <a:r>
              <a:rPr lang="fr-FR" altLang="fr-FR" sz="4000" dirty="0">
                <a:latin typeface="Tahoma" panose="020B0604030504040204" pitchFamily="34" charset="0"/>
                <a:ea typeface="Tahoma" panose="020B0604030504040204" pitchFamily="34" charset="0"/>
                <a:cs typeface="Tahoma" panose="020B0604030504040204" pitchFamily="34" charset="0"/>
              </a:rPr>
              <a:t> et </a:t>
            </a:r>
            <a:r>
              <a:rPr lang="fr-FR" altLang="fr-FR" sz="4000" dirty="0" err="1">
                <a:latin typeface="Tahoma" panose="020B0604030504040204" pitchFamily="34" charset="0"/>
                <a:ea typeface="Tahoma" panose="020B0604030504040204" pitchFamily="34" charset="0"/>
                <a:cs typeface="Tahoma" panose="020B0604030504040204" pitchFamily="34" charset="0"/>
              </a:rPr>
              <a:t>matplotlib</a:t>
            </a:r>
            <a:r>
              <a:rPr lang="fr-FR" altLang="fr-FR" sz="4000" dirty="0">
                <a:latin typeface="Tahoma" panose="020B0604030504040204" pitchFamily="34" charset="0"/>
                <a:ea typeface="Tahoma" panose="020B0604030504040204" pitchFamily="34" charset="0"/>
                <a:cs typeface="Tahoma" panose="020B0604030504040204" pitchFamily="34" charset="0"/>
              </a:rPr>
              <a:t> pour dessiner le graphe.</a:t>
            </a:r>
          </a:p>
          <a:p>
            <a:endParaRPr lang="fr-FR" sz="2800" b="1" kern="0" dirty="0">
              <a:latin typeface="Times New Roman" panose="02020603050405020304" pitchFamily="18" charset="0"/>
              <a:cs typeface="Arial" panose="020B0604020202020204" pitchFamily="34" charset="0"/>
            </a:endParaRPr>
          </a:p>
        </p:txBody>
      </p:sp>
      <p:sp>
        <p:nvSpPr>
          <p:cNvPr id="9" name="TextBox 17">
            <a:extLst>
              <a:ext uri="{FF2B5EF4-FFF2-40B4-BE49-F238E27FC236}">
                <a16:creationId xmlns:a16="http://schemas.microsoft.com/office/drawing/2014/main" id="{52962871-328C-D2B5-A64B-DCDFECDDA844}"/>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ea typeface="Calibri" panose="020F0502020204030204" pitchFamily="34" charset="0"/>
                <a:cs typeface="Times New Roman" panose="02020603050405020304" pitchFamily="18" charset="0"/>
              </a:rPr>
              <a:t>K-Bipartition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17">
            <a:extLst>
              <a:ext uri="{FF2B5EF4-FFF2-40B4-BE49-F238E27FC236}">
                <a16:creationId xmlns:a16="http://schemas.microsoft.com/office/drawing/2014/main" id="{C0B8CCFC-A015-9763-1CB0-41FFCD3A1A16}"/>
              </a:ext>
            </a:extLst>
          </p:cNvPr>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a:solidFill>
                  <a:srgbClr val="000000"/>
                </a:solidFill>
                <a:latin typeface="Montserrat Classic Bold"/>
                <a:ea typeface="Montserrat Classic Bold"/>
                <a:cs typeface="Montserrat Classic Bold"/>
                <a:sym typeface="Montserrat Classic Bold"/>
              </a:rPr>
              <a:t>Implémentation </a:t>
            </a:r>
            <a:r>
              <a:rPr lang="en-US" sz="6000" dirty="0" err="1">
                <a:solidFill>
                  <a:srgbClr val="000000"/>
                </a:solidFill>
                <a:latin typeface="Montserrat Classic Bold"/>
                <a:ea typeface="Montserrat Classic Bold"/>
                <a:cs typeface="Montserrat Classic Bold"/>
                <a:sym typeface="Montserrat Classic Bold"/>
              </a:rPr>
              <a:t>en</a:t>
            </a:r>
            <a:r>
              <a:rPr lang="en-US" sz="6000" dirty="0">
                <a:solidFill>
                  <a:srgbClr val="000000"/>
                </a:solidFill>
                <a:latin typeface="Montserrat Classic Bold"/>
                <a:ea typeface="Montserrat Classic Bold"/>
                <a:cs typeface="Montserrat Classic Bold"/>
                <a:sym typeface="Montserrat Classic Bold"/>
              </a:rPr>
              <a:t> Python </a:t>
            </a:r>
          </a:p>
        </p:txBody>
      </p:sp>
    </p:spTree>
    <p:extLst>
      <p:ext uri="{BB962C8B-B14F-4D97-AF65-F5344CB8AC3E}">
        <p14:creationId xmlns:p14="http://schemas.microsoft.com/office/powerpoint/2010/main" val="330408330"/>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8"/>
            <a:stretch>
              <a:fillRect/>
            </a:stretch>
          </a:blipFill>
        </p:spPr>
        <p:txBody>
          <a:bodyPr/>
          <a:lstStyle/>
          <a:p>
            <a:endParaRPr lang="fr-FR"/>
          </a:p>
        </p:txBody>
      </p:sp>
      <p:sp>
        <p:nvSpPr>
          <p:cNvPr id="9" name="TextBox 17">
            <a:extLst>
              <a:ext uri="{FF2B5EF4-FFF2-40B4-BE49-F238E27FC236}">
                <a16:creationId xmlns:a16="http://schemas.microsoft.com/office/drawing/2014/main" id="{52962871-328C-D2B5-A64B-DCDFECDDA844}"/>
              </a:ext>
            </a:extLst>
          </p:cNvPr>
          <p:cNvSpPr txBox="1"/>
          <p:nvPr/>
        </p:nvSpPr>
        <p:spPr>
          <a:xfrm>
            <a:off x="1064599" y="1756774"/>
            <a:ext cx="8993801" cy="1247073"/>
          </a:xfrm>
          <a:prstGeom prst="rect">
            <a:avLst/>
          </a:prstGeom>
        </p:spPr>
        <p:txBody>
          <a:bodyPr wrap="square" lIns="0" tIns="0" rIns="0" bIns="0" rtlCol="0" anchor="t">
            <a:spAutoFit/>
          </a:bodyPr>
          <a:lstStyle/>
          <a:p>
            <a:pPr marL="857250" lvl="0" indent="-857250">
              <a:lnSpc>
                <a:spcPct val="150000"/>
              </a:lnSpc>
              <a:spcAft>
                <a:spcPts val="800"/>
              </a:spcAft>
              <a:buFont typeface="Arial" panose="020B0604020202020204" pitchFamily="34" charset="0"/>
              <a:buChar char="•"/>
            </a:pPr>
            <a:r>
              <a:rPr lang="fr-FR" sz="6000" b="1" kern="100" dirty="0">
                <a:solidFill>
                  <a:srgbClr val="2F5496"/>
                </a:solidFill>
                <a:latin typeface="Baskerville Old Face" panose="02020602080505020303" pitchFamily="18" charset="0"/>
                <a:ea typeface="Calibri" panose="020F0502020204030204" pitchFamily="34" charset="0"/>
                <a:cs typeface="Times New Roman" panose="02020603050405020304" pitchFamily="18" charset="0"/>
              </a:rPr>
              <a:t>K-Réduction </a:t>
            </a:r>
            <a:endParaRPr lang="fr-FR" sz="6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17">
            <a:extLst>
              <a:ext uri="{FF2B5EF4-FFF2-40B4-BE49-F238E27FC236}">
                <a16:creationId xmlns:a16="http://schemas.microsoft.com/office/drawing/2014/main" id="{C0B8CCFC-A015-9763-1CB0-41FFCD3A1A16}"/>
              </a:ext>
            </a:extLst>
          </p:cNvPr>
          <p:cNvSpPr txBox="1"/>
          <p:nvPr/>
        </p:nvSpPr>
        <p:spPr>
          <a:xfrm>
            <a:off x="923271" y="524192"/>
            <a:ext cx="17322303" cy="966803"/>
          </a:xfrm>
          <a:prstGeom prst="rect">
            <a:avLst/>
          </a:prstGeom>
        </p:spPr>
        <p:txBody>
          <a:bodyPr wrap="square" lIns="0" tIns="0" rIns="0" bIns="0" rtlCol="0" anchor="t">
            <a:spAutoFit/>
          </a:bodyPr>
          <a:lstStyle/>
          <a:p>
            <a:pPr algn="l">
              <a:lnSpc>
                <a:spcPts val="8480"/>
              </a:lnSpc>
            </a:pPr>
            <a:r>
              <a:rPr lang="en-US" sz="6000" dirty="0">
                <a:solidFill>
                  <a:srgbClr val="000000"/>
                </a:solidFill>
                <a:latin typeface="Montserrat Classic Bold"/>
                <a:ea typeface="Montserrat Classic Bold"/>
                <a:cs typeface="Montserrat Classic Bold"/>
                <a:sym typeface="Montserrat Classic Bold"/>
              </a:rPr>
              <a:t>Implémentation </a:t>
            </a:r>
            <a:r>
              <a:rPr lang="en-US" sz="6000" dirty="0" err="1">
                <a:solidFill>
                  <a:srgbClr val="000000"/>
                </a:solidFill>
                <a:latin typeface="Montserrat Classic Bold"/>
                <a:ea typeface="Montserrat Classic Bold"/>
                <a:cs typeface="Montserrat Classic Bold"/>
                <a:sym typeface="Montserrat Classic Bold"/>
              </a:rPr>
              <a:t>en</a:t>
            </a:r>
            <a:r>
              <a:rPr lang="en-US" sz="6000" dirty="0">
                <a:solidFill>
                  <a:srgbClr val="000000"/>
                </a:solidFill>
                <a:latin typeface="Montserrat Classic Bold"/>
                <a:ea typeface="Montserrat Classic Bold"/>
                <a:cs typeface="Montserrat Classic Bold"/>
                <a:sym typeface="Montserrat Classic Bold"/>
              </a:rPr>
              <a:t> Python </a:t>
            </a:r>
          </a:p>
        </p:txBody>
      </p:sp>
      <p:sp>
        <p:nvSpPr>
          <p:cNvPr id="7" name="Rectangle 3">
            <a:extLst>
              <a:ext uri="{FF2B5EF4-FFF2-40B4-BE49-F238E27FC236}">
                <a16:creationId xmlns:a16="http://schemas.microsoft.com/office/drawing/2014/main" id="{D750A3AA-852D-9B86-90FB-64C95413AB5F}"/>
              </a:ext>
            </a:extLst>
          </p:cNvPr>
          <p:cNvSpPr>
            <a:spLocks noChangeArrowheads="1"/>
          </p:cNvSpPr>
          <p:nvPr/>
        </p:nvSpPr>
        <p:spPr bwMode="auto">
          <a:xfrm>
            <a:off x="1929929" y="2896134"/>
            <a:ext cx="10890931" cy="442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fr-FR" altLang="fr-FR" sz="4000" b="1" dirty="0">
                <a:latin typeface="Tahoma" panose="020B0604030504040204" pitchFamily="34" charset="0"/>
                <a:ea typeface="Tahoma" panose="020B0604030504040204" pitchFamily="34" charset="0"/>
                <a:cs typeface="Tahoma" panose="020B0604030504040204" pitchFamily="34" charset="0"/>
              </a:rPr>
              <a:t>Fonction </a:t>
            </a:r>
            <a:r>
              <a:rPr lang="fr-FR" altLang="fr-FR" sz="4000" b="1" dirty="0" err="1">
                <a:latin typeface="Tahoma" panose="020B0604030504040204" pitchFamily="34" charset="0"/>
                <a:ea typeface="Tahoma" panose="020B0604030504040204" pitchFamily="34" charset="0"/>
                <a:cs typeface="Tahoma" panose="020B0604030504040204" pitchFamily="34" charset="0"/>
              </a:rPr>
              <a:t>k_reduction</a:t>
            </a:r>
            <a:r>
              <a:rPr lang="fr-FR" altLang="fr-FR" sz="4000" b="1" dirty="0">
                <a:latin typeface="Tahoma" panose="020B0604030504040204" pitchFamily="34" charset="0"/>
                <a:ea typeface="Tahoma" panose="020B0604030504040204" pitchFamily="34" charset="0"/>
                <a:cs typeface="Tahoma" panose="020B0604030504040204" pitchFamily="34" charset="0"/>
              </a:rPr>
              <a:t>(G, k) :</a:t>
            </a:r>
          </a:p>
          <a:p>
            <a:pPr marL="0" marR="0" lvl="0" indent="0" algn="l" defTabSz="914400" rtl="0" eaLnBrk="0" fontAlgn="base" latinLnBrk="0" hangingPunct="0">
              <a:lnSpc>
                <a:spcPct val="150000"/>
              </a:lnSpc>
              <a:spcBef>
                <a:spcPct val="0"/>
              </a:spcBef>
              <a:spcAft>
                <a:spcPct val="0"/>
              </a:spcAft>
              <a:buClrTx/>
              <a:buSzTx/>
              <a:buFontTx/>
              <a:buChar char="•"/>
              <a:tabLst/>
            </a:pPr>
            <a:r>
              <a:rPr lang="fr-FR" altLang="fr-FR" sz="4000" dirty="0">
                <a:latin typeface="Tahoma" panose="020B0604030504040204" pitchFamily="34" charset="0"/>
                <a:ea typeface="Tahoma" panose="020B0604030504040204" pitchFamily="34" charset="0"/>
                <a:cs typeface="Tahoma" panose="020B0604030504040204" pitchFamily="34" charset="0"/>
              </a:rPr>
              <a:t>Crée une copie du graphe G.</a:t>
            </a:r>
          </a:p>
          <a:p>
            <a:pPr marL="0" marR="0" lvl="0" indent="0" algn="l" defTabSz="914400" rtl="0" eaLnBrk="0" fontAlgn="base" latinLnBrk="0" hangingPunct="0">
              <a:lnSpc>
                <a:spcPct val="150000"/>
              </a:lnSpc>
              <a:spcBef>
                <a:spcPct val="0"/>
              </a:spcBef>
              <a:spcAft>
                <a:spcPct val="0"/>
              </a:spcAft>
              <a:buClrTx/>
              <a:buSzTx/>
              <a:buFontTx/>
              <a:buChar char="•"/>
              <a:tabLst/>
            </a:pPr>
            <a:r>
              <a:rPr lang="fr-FR" altLang="fr-FR" sz="4000" dirty="0">
                <a:latin typeface="Tahoma" panose="020B0604030504040204" pitchFamily="34" charset="0"/>
                <a:ea typeface="Tahoma" panose="020B0604030504040204" pitchFamily="34" charset="0"/>
                <a:cs typeface="Tahoma" panose="020B0604030504040204" pitchFamily="34" charset="0"/>
              </a:rPr>
              <a:t>Supprime k arêtes du graphe.</a:t>
            </a:r>
          </a:p>
          <a:p>
            <a:pPr marL="0" marR="0" lvl="0" indent="0" algn="l" defTabSz="914400" rtl="0" eaLnBrk="0" fontAlgn="base" latinLnBrk="0" hangingPunct="0">
              <a:lnSpc>
                <a:spcPct val="150000"/>
              </a:lnSpc>
              <a:spcBef>
                <a:spcPct val="0"/>
              </a:spcBef>
              <a:spcAft>
                <a:spcPct val="0"/>
              </a:spcAft>
              <a:buClrTx/>
              <a:buSzTx/>
              <a:buFontTx/>
              <a:buChar char="•"/>
              <a:tabLst/>
            </a:pPr>
            <a:r>
              <a:rPr lang="fr-FR" altLang="fr-FR" sz="4000" dirty="0">
                <a:latin typeface="Tahoma" panose="020B0604030504040204" pitchFamily="34" charset="0"/>
                <a:ea typeface="Tahoma" panose="020B0604030504040204" pitchFamily="34" charset="0"/>
                <a:cs typeface="Tahoma" panose="020B0604030504040204" pitchFamily="34" charset="0"/>
              </a:rPr>
              <a:t>Contracte k paires de sommets.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49787078"/>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4116481"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TextBox 17"/>
          <p:cNvSpPr txBox="1"/>
          <p:nvPr/>
        </p:nvSpPr>
        <p:spPr>
          <a:xfrm>
            <a:off x="923272" y="524192"/>
            <a:ext cx="8220728" cy="1113790"/>
          </a:xfrm>
          <a:prstGeom prst="rect">
            <a:avLst/>
          </a:prstGeom>
        </p:spPr>
        <p:txBody>
          <a:bodyPr lIns="0" tIns="0" rIns="0" bIns="0" rtlCol="0" anchor="t">
            <a:spAutoFit/>
          </a:bodyPr>
          <a:lstStyle/>
          <a:p>
            <a:pPr algn="l">
              <a:lnSpc>
                <a:spcPts val="8480"/>
              </a:lnSpc>
            </a:pPr>
            <a:r>
              <a:rPr lang="en-US" sz="8000" dirty="0">
                <a:solidFill>
                  <a:srgbClr val="000000"/>
                </a:solidFill>
                <a:latin typeface="Montserrat Classic Bold"/>
                <a:ea typeface="Montserrat Classic Bold"/>
                <a:cs typeface="Montserrat Classic Bold"/>
                <a:sym typeface="Montserrat Classic Bold"/>
              </a:rPr>
              <a:t>Conclusion</a:t>
            </a:r>
          </a:p>
        </p:txBody>
      </p:sp>
    </p:spTree>
    <p:extLst>
      <p:ext uri="{BB962C8B-B14F-4D97-AF65-F5344CB8AC3E}">
        <p14:creationId xmlns:p14="http://schemas.microsoft.com/office/powerpoint/2010/main" val="1516897088"/>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581400" y="-1257300"/>
            <a:ext cx="15043001" cy="15637515"/>
          </a:xfrm>
          <a:custGeom>
            <a:avLst/>
            <a:gdLst/>
            <a:ahLst/>
            <a:cxnLst/>
            <a:rect l="l" t="t" r="r" b="b"/>
            <a:pathLst>
              <a:path w="15043001" h="15637515">
                <a:moveTo>
                  <a:pt x="0" y="0"/>
                </a:moveTo>
                <a:lnTo>
                  <a:pt x="15043001" y="0"/>
                </a:lnTo>
                <a:lnTo>
                  <a:pt x="15043001" y="15637515"/>
                </a:lnTo>
                <a:lnTo>
                  <a:pt x="0" y="15637515"/>
                </a:lnTo>
                <a:lnTo>
                  <a:pt x="0" y="0"/>
                </a:lnTo>
                <a:close/>
              </a:path>
            </a:pathLst>
          </a:custGeom>
          <a:blipFill>
            <a:blip r:embed="rId4">
              <a:alphaModFix amt="74000"/>
            </a:blip>
            <a:stretch>
              <a:fillRect/>
            </a:stretch>
          </a:blipFill>
        </p:spPr>
        <p:txBody>
          <a:bodyPr/>
          <a:lstStyle/>
          <a:p>
            <a:endParaRPr lang="fr-FR"/>
          </a:p>
        </p:txBody>
      </p:sp>
      <p:sp>
        <p:nvSpPr>
          <p:cNvPr id="14" name="Freeform 14"/>
          <p:cNvSpPr/>
          <p:nvPr/>
        </p:nvSpPr>
        <p:spPr>
          <a:xfrm>
            <a:off x="6231817" y="6191761"/>
            <a:ext cx="1856160" cy="1480288"/>
          </a:xfrm>
          <a:custGeom>
            <a:avLst/>
            <a:gdLst/>
            <a:ahLst/>
            <a:cxnLst/>
            <a:rect l="l" t="t" r="r" b="b"/>
            <a:pathLst>
              <a:path w="1856160" h="1480288">
                <a:moveTo>
                  <a:pt x="0" y="0"/>
                </a:moveTo>
                <a:lnTo>
                  <a:pt x="1856161" y="0"/>
                </a:lnTo>
                <a:lnTo>
                  <a:pt x="1856161" y="1480288"/>
                </a:lnTo>
                <a:lnTo>
                  <a:pt x="0" y="1480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5" name="TextBox 15"/>
          <p:cNvSpPr txBox="1"/>
          <p:nvPr/>
        </p:nvSpPr>
        <p:spPr>
          <a:xfrm>
            <a:off x="373189" y="1530587"/>
            <a:ext cx="18405016" cy="2560316"/>
          </a:xfrm>
          <a:prstGeom prst="rect">
            <a:avLst/>
          </a:prstGeom>
        </p:spPr>
        <p:txBody>
          <a:bodyPr lIns="0" tIns="0" rIns="0" bIns="0" rtlCol="0" anchor="t">
            <a:spAutoFit/>
          </a:bodyPr>
          <a:lstStyle/>
          <a:p>
            <a:pPr algn="l">
              <a:lnSpc>
                <a:spcPts val="9539"/>
              </a:lnSpc>
            </a:pPr>
            <a:r>
              <a:rPr lang="en-US" sz="8999">
                <a:solidFill>
                  <a:srgbClr val="FF914D"/>
                </a:solidFill>
                <a:latin typeface="Adumu Regular"/>
                <a:ea typeface="Adumu Regular"/>
                <a:cs typeface="Adumu Regular"/>
                <a:sym typeface="Adumu Regular"/>
              </a:rPr>
              <a:t>MERCI </a:t>
            </a:r>
          </a:p>
          <a:p>
            <a:pPr algn="l">
              <a:lnSpc>
                <a:spcPts val="9539"/>
              </a:lnSpc>
            </a:pPr>
            <a:r>
              <a:rPr lang="en-US" sz="8999">
                <a:solidFill>
                  <a:srgbClr val="FF914D"/>
                </a:solidFill>
                <a:latin typeface="Adumu Regular"/>
                <a:ea typeface="Adumu Regular"/>
                <a:cs typeface="Adumu Regular"/>
                <a:sym typeface="Adumu Regular"/>
              </a:rPr>
              <a:t>POUR VOTRE ATTENTION</a:t>
            </a:r>
          </a:p>
        </p:txBody>
      </p:sp>
      <p:sp>
        <p:nvSpPr>
          <p:cNvPr id="16" name="TextBox 16"/>
          <p:cNvSpPr txBox="1"/>
          <p:nvPr/>
        </p:nvSpPr>
        <p:spPr>
          <a:xfrm>
            <a:off x="300460" y="6725075"/>
            <a:ext cx="9287390" cy="1255391"/>
          </a:xfrm>
          <a:prstGeom prst="rect">
            <a:avLst/>
          </a:prstGeom>
        </p:spPr>
        <p:txBody>
          <a:bodyPr lIns="0" tIns="0" rIns="0" bIns="0" rtlCol="0" anchor="t">
            <a:spAutoFit/>
          </a:bodyPr>
          <a:lstStyle/>
          <a:p>
            <a:pPr algn="l">
              <a:lnSpc>
                <a:spcPts val="9539"/>
              </a:lnSpc>
            </a:pPr>
            <a:r>
              <a:rPr lang="en-US" sz="8999">
                <a:solidFill>
                  <a:srgbClr val="000000"/>
                </a:solidFill>
                <a:latin typeface="League Spartan"/>
                <a:ea typeface="League Spartan"/>
                <a:cs typeface="League Spartan"/>
                <a:sym typeface="League Spartan"/>
              </a:rPr>
              <a:t>Questions </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5" name="ZoneTexte 4">
            <a:extLst>
              <a:ext uri="{FF2B5EF4-FFF2-40B4-BE49-F238E27FC236}">
                <a16:creationId xmlns:a16="http://schemas.microsoft.com/office/drawing/2014/main" id="{CCA91F93-0CCC-3D29-D217-B40BA2BACA23}"/>
              </a:ext>
            </a:extLst>
          </p:cNvPr>
          <p:cNvSpPr txBox="1"/>
          <p:nvPr/>
        </p:nvSpPr>
        <p:spPr>
          <a:xfrm>
            <a:off x="762000" y="55498"/>
            <a:ext cx="10607241" cy="2139047"/>
          </a:xfrm>
          <a:prstGeom prst="rect">
            <a:avLst/>
          </a:prstGeom>
          <a:noFill/>
        </p:spPr>
        <p:txBody>
          <a:bodyPr wrap="square" rtlCol="0">
            <a:spAutoFit/>
          </a:bodyPr>
          <a:lstStyle/>
          <a:p>
            <a:r>
              <a:rPr lang="fr-FR" sz="11500" dirty="0">
                <a:solidFill>
                  <a:srgbClr val="000000"/>
                </a:solidFill>
                <a:latin typeface="Montserrat Classic Bold"/>
              </a:rPr>
              <a:t>C</a:t>
            </a:r>
            <a:r>
              <a:rPr lang="fr-FR" sz="8000" dirty="0">
                <a:solidFill>
                  <a:srgbClr val="000000"/>
                </a:solidFill>
                <a:latin typeface="Montserrat Classic Bold"/>
              </a:rPr>
              <a:t>oncepts</a:t>
            </a:r>
            <a:r>
              <a:rPr lang="fr-FR" sz="1800" b="1"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8000" dirty="0">
                <a:solidFill>
                  <a:srgbClr val="000000"/>
                </a:solidFill>
                <a:latin typeface="Montserrat Classic Bold"/>
              </a:rPr>
              <a:t>de base</a:t>
            </a:r>
          </a:p>
          <a:p>
            <a:endParaRPr lang="fr-FR" dirty="0"/>
          </a:p>
        </p:txBody>
      </p:sp>
      <p:sp>
        <p:nvSpPr>
          <p:cNvPr id="6" name="ZoneTexte 5">
            <a:extLst>
              <a:ext uri="{FF2B5EF4-FFF2-40B4-BE49-F238E27FC236}">
                <a16:creationId xmlns:a16="http://schemas.microsoft.com/office/drawing/2014/main" id="{50CDA4DE-D838-F5E9-F1EA-ADEA815C7578}"/>
              </a:ext>
            </a:extLst>
          </p:cNvPr>
          <p:cNvSpPr txBox="1"/>
          <p:nvPr/>
        </p:nvSpPr>
        <p:spPr>
          <a:xfrm>
            <a:off x="2605528" y="2693597"/>
            <a:ext cx="6104553" cy="548099"/>
          </a:xfrm>
          <a:prstGeom prst="rect">
            <a:avLst/>
          </a:prstGeom>
          <a:noFill/>
        </p:spPr>
        <p:txBody>
          <a:bodyPr wrap="square" rtlCol="0">
            <a:spAutoFit/>
          </a:bodyPr>
          <a:lstStyle/>
          <a:p>
            <a:pPr>
              <a:lnSpc>
                <a:spcPct val="115000"/>
              </a:lnSpc>
              <a:spcAft>
                <a:spcPts val="800"/>
              </a:spcAft>
            </a:pPr>
            <a:r>
              <a:rPr lang="fr-FR" sz="2800" kern="0" dirty="0">
                <a:effectLst/>
                <a:latin typeface="Times New Roman" panose="02020603050405020304" pitchFamily="18" charset="0"/>
                <a:ea typeface="Times New Roman" panose="02020603050405020304" pitchFamily="18" charset="0"/>
                <a:cs typeface="Arial" panose="020B0604020202020204" pitchFamily="34" charset="0"/>
              </a:rPr>
              <a:t>Un graphe est un ensemble des sommets</a:t>
            </a:r>
          </a:p>
        </p:txBody>
      </p:sp>
      <p:sp>
        <p:nvSpPr>
          <p:cNvPr id="7" name="Ellipse 6">
            <a:extLst>
              <a:ext uri="{FF2B5EF4-FFF2-40B4-BE49-F238E27FC236}">
                <a16:creationId xmlns:a16="http://schemas.microsoft.com/office/drawing/2014/main" id="{C802FE8D-BD24-C4C5-BA4D-3C9525C57A92}"/>
              </a:ext>
            </a:extLst>
          </p:cNvPr>
          <p:cNvSpPr/>
          <p:nvPr/>
        </p:nvSpPr>
        <p:spPr>
          <a:xfrm>
            <a:off x="5464004" y="4363507"/>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8" name="Ellipse 7">
            <a:extLst>
              <a:ext uri="{FF2B5EF4-FFF2-40B4-BE49-F238E27FC236}">
                <a16:creationId xmlns:a16="http://schemas.microsoft.com/office/drawing/2014/main" id="{CCDDC2D6-4896-3AC8-D7D3-3573622EF049}"/>
              </a:ext>
            </a:extLst>
          </p:cNvPr>
          <p:cNvSpPr/>
          <p:nvPr/>
        </p:nvSpPr>
        <p:spPr>
          <a:xfrm>
            <a:off x="5841841" y="5575476"/>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9" name="Ellipse 8">
            <a:extLst>
              <a:ext uri="{FF2B5EF4-FFF2-40B4-BE49-F238E27FC236}">
                <a16:creationId xmlns:a16="http://schemas.microsoft.com/office/drawing/2014/main" id="{25902B28-FFBD-9013-C9C8-5BC948566F50}"/>
              </a:ext>
            </a:extLst>
          </p:cNvPr>
          <p:cNvSpPr/>
          <p:nvPr/>
        </p:nvSpPr>
        <p:spPr>
          <a:xfrm>
            <a:off x="7346974" y="5557641"/>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0" name="Ellipse 9">
            <a:extLst>
              <a:ext uri="{FF2B5EF4-FFF2-40B4-BE49-F238E27FC236}">
                <a16:creationId xmlns:a16="http://schemas.microsoft.com/office/drawing/2014/main" id="{B07D427B-13AB-DC0E-D7B9-81A8D863FE7F}"/>
              </a:ext>
            </a:extLst>
          </p:cNvPr>
          <p:cNvSpPr/>
          <p:nvPr/>
        </p:nvSpPr>
        <p:spPr>
          <a:xfrm>
            <a:off x="5592753" y="6786321"/>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1" name="Ellipse 10">
            <a:extLst>
              <a:ext uri="{FF2B5EF4-FFF2-40B4-BE49-F238E27FC236}">
                <a16:creationId xmlns:a16="http://schemas.microsoft.com/office/drawing/2014/main" id="{8881DEF2-F2BE-02D1-D582-412F61C00177}"/>
              </a:ext>
            </a:extLst>
          </p:cNvPr>
          <p:cNvSpPr/>
          <p:nvPr/>
        </p:nvSpPr>
        <p:spPr>
          <a:xfrm>
            <a:off x="7801514" y="6494492"/>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2" name="Ellipse 11">
            <a:extLst>
              <a:ext uri="{FF2B5EF4-FFF2-40B4-BE49-F238E27FC236}">
                <a16:creationId xmlns:a16="http://schemas.microsoft.com/office/drawing/2014/main" id="{4F7029FD-ED43-D723-A333-9E3563BAA03F}"/>
              </a:ext>
            </a:extLst>
          </p:cNvPr>
          <p:cNvSpPr/>
          <p:nvPr/>
        </p:nvSpPr>
        <p:spPr>
          <a:xfrm>
            <a:off x="7492889" y="4415519"/>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200"/>
          </a:p>
        </p:txBody>
      </p:sp>
      <p:sp>
        <p:nvSpPr>
          <p:cNvPr id="13" name="ZoneTexte 12">
            <a:extLst>
              <a:ext uri="{FF2B5EF4-FFF2-40B4-BE49-F238E27FC236}">
                <a16:creationId xmlns:a16="http://schemas.microsoft.com/office/drawing/2014/main" id="{27227E2B-CB93-79A7-927A-8DC7C1FD3A30}"/>
              </a:ext>
            </a:extLst>
          </p:cNvPr>
          <p:cNvSpPr txBox="1"/>
          <p:nvPr/>
        </p:nvSpPr>
        <p:spPr>
          <a:xfrm>
            <a:off x="8577137" y="2711432"/>
            <a:ext cx="3968886" cy="548099"/>
          </a:xfrm>
          <a:prstGeom prst="rect">
            <a:avLst/>
          </a:prstGeom>
          <a:noFill/>
        </p:spPr>
        <p:txBody>
          <a:bodyPr wrap="square" rtlCol="0">
            <a:spAutoFit/>
          </a:bodyPr>
          <a:lstStyle/>
          <a:p>
            <a:pPr>
              <a:lnSpc>
                <a:spcPct val="115000"/>
              </a:lnSpc>
              <a:spcAft>
                <a:spcPts val="800"/>
              </a:spcAft>
            </a:pPr>
            <a:r>
              <a:rPr lang="fr-FR" sz="2800" kern="0" dirty="0">
                <a:latin typeface="Times New Roman" panose="02020603050405020304" pitchFamily="18" charset="0"/>
                <a:ea typeface="Times New Roman" panose="02020603050405020304" pitchFamily="18" charset="0"/>
                <a:cs typeface="Arial" panose="020B0604020202020204" pitchFamily="34" charset="0"/>
              </a:rPr>
              <a:t>et un ensemble</a:t>
            </a:r>
            <a:r>
              <a:rPr lang="fr-FR"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fr-FR" sz="2800" kern="0" dirty="0">
                <a:latin typeface="Times New Roman" panose="02020603050405020304" pitchFamily="18" charset="0"/>
                <a:ea typeface="Times New Roman" panose="02020603050405020304" pitchFamily="18" charset="0"/>
                <a:cs typeface="Arial" panose="020B0604020202020204" pitchFamily="34" charset="0"/>
              </a:rPr>
              <a:t>des arrêts</a:t>
            </a:r>
          </a:p>
        </p:txBody>
      </p:sp>
      <p:cxnSp>
        <p:nvCxnSpPr>
          <p:cNvPr id="14" name="Connecteur droit 13">
            <a:extLst>
              <a:ext uri="{FF2B5EF4-FFF2-40B4-BE49-F238E27FC236}">
                <a16:creationId xmlns:a16="http://schemas.microsoft.com/office/drawing/2014/main" id="{A9FD0595-DE45-497D-1177-092628994982}"/>
              </a:ext>
            </a:extLst>
          </p:cNvPr>
          <p:cNvCxnSpPr>
            <a:stCxn id="7" idx="6"/>
            <a:endCxn id="12" idx="2"/>
          </p:cNvCxnSpPr>
          <p:nvPr/>
        </p:nvCxnSpPr>
        <p:spPr>
          <a:xfrm>
            <a:off x="5755833" y="4509422"/>
            <a:ext cx="1737056" cy="5201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FF02D223-579D-32F2-1C23-7351438EF45E}"/>
              </a:ext>
            </a:extLst>
          </p:cNvPr>
          <p:cNvCxnSpPr>
            <a:cxnSpLocks/>
            <a:stCxn id="8" idx="7"/>
            <a:endCxn id="7" idx="3"/>
          </p:cNvCxnSpPr>
          <p:nvPr/>
        </p:nvCxnSpPr>
        <p:spPr>
          <a:xfrm flipH="1" flipV="1">
            <a:off x="5506741" y="4612599"/>
            <a:ext cx="584192" cy="100561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98B0A1A9-0978-94BE-C657-46AAC5E1A1C8}"/>
              </a:ext>
            </a:extLst>
          </p:cNvPr>
          <p:cNvCxnSpPr>
            <a:stCxn id="8" idx="6"/>
            <a:endCxn id="9" idx="2"/>
          </p:cNvCxnSpPr>
          <p:nvPr/>
        </p:nvCxnSpPr>
        <p:spPr>
          <a:xfrm flipV="1">
            <a:off x="6133670" y="5703556"/>
            <a:ext cx="1213304" cy="178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cteur droit 19">
            <a:extLst>
              <a:ext uri="{FF2B5EF4-FFF2-40B4-BE49-F238E27FC236}">
                <a16:creationId xmlns:a16="http://schemas.microsoft.com/office/drawing/2014/main" id="{70573BEA-C593-CF7A-630D-28915746D4F5}"/>
              </a:ext>
            </a:extLst>
          </p:cNvPr>
          <p:cNvCxnSpPr>
            <a:stCxn id="8" idx="5"/>
            <a:endCxn id="10" idx="2"/>
          </p:cNvCxnSpPr>
          <p:nvPr/>
        </p:nvCxnSpPr>
        <p:spPr>
          <a:xfrm flipH="1">
            <a:off x="5592753" y="5824568"/>
            <a:ext cx="498180" cy="110766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D9FEBAFC-5DEC-DA07-B3FD-78B2BCF2C443}"/>
              </a:ext>
            </a:extLst>
          </p:cNvPr>
          <p:cNvCxnSpPr>
            <a:stCxn id="10" idx="6"/>
            <a:endCxn id="11" idx="2"/>
          </p:cNvCxnSpPr>
          <p:nvPr/>
        </p:nvCxnSpPr>
        <p:spPr>
          <a:xfrm flipV="1">
            <a:off x="5884582" y="6640407"/>
            <a:ext cx="1916932" cy="29182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379E6A18-79ED-727C-28D6-AF1E0DACB406}"/>
              </a:ext>
            </a:extLst>
          </p:cNvPr>
          <p:cNvCxnSpPr>
            <a:stCxn id="9" idx="4"/>
            <a:endCxn id="11" idx="1"/>
          </p:cNvCxnSpPr>
          <p:nvPr/>
        </p:nvCxnSpPr>
        <p:spPr>
          <a:xfrm>
            <a:off x="7492889" y="5849470"/>
            <a:ext cx="351362" cy="687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5737B140-0839-76EA-015B-0CA2CA9E4AD7}"/>
              </a:ext>
            </a:extLst>
          </p:cNvPr>
          <p:cNvCxnSpPr>
            <a:stCxn id="9" idx="6"/>
            <a:endCxn id="12" idx="3"/>
          </p:cNvCxnSpPr>
          <p:nvPr/>
        </p:nvCxnSpPr>
        <p:spPr>
          <a:xfrm flipH="1" flipV="1">
            <a:off x="7535626" y="4664611"/>
            <a:ext cx="103177" cy="10389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5901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circle(in)">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17" name="ZoneTexte 16">
            <a:extLst>
              <a:ext uri="{FF2B5EF4-FFF2-40B4-BE49-F238E27FC236}">
                <a16:creationId xmlns:a16="http://schemas.microsoft.com/office/drawing/2014/main" id="{AFF4EB78-EA4C-0CA9-A0D4-7ADEF62B43DB}"/>
              </a:ext>
            </a:extLst>
          </p:cNvPr>
          <p:cNvSpPr txBox="1"/>
          <p:nvPr/>
        </p:nvSpPr>
        <p:spPr>
          <a:xfrm>
            <a:off x="685800" y="68537"/>
            <a:ext cx="10363200" cy="2416046"/>
          </a:xfrm>
          <a:prstGeom prst="rect">
            <a:avLst/>
          </a:prstGeom>
          <a:noFill/>
        </p:spPr>
        <p:txBody>
          <a:bodyPr wrap="square" rtlCol="0">
            <a:spAutoFit/>
          </a:bodyPr>
          <a:lstStyle/>
          <a:p>
            <a:r>
              <a:rPr lang="fr-FR" sz="11500" b="1" kern="0" dirty="0">
                <a:effectLst/>
                <a:latin typeface="Times New Roman" panose="02020603050405020304" pitchFamily="18" charset="0"/>
                <a:ea typeface="Times New Roman" panose="02020603050405020304" pitchFamily="18" charset="0"/>
                <a:cs typeface="Arial" panose="020B0604020202020204" pitchFamily="34" charset="0"/>
              </a:rPr>
              <a:t>D</a:t>
            </a:r>
            <a:r>
              <a:rPr lang="fr-FR" sz="8000" b="1" kern="0" dirty="0">
                <a:effectLst/>
                <a:latin typeface="Times New Roman" panose="02020603050405020304" pitchFamily="18" charset="0"/>
                <a:ea typeface="Times New Roman" panose="02020603050405020304" pitchFamily="18" charset="0"/>
                <a:cs typeface="Arial" panose="020B0604020202020204" pitchFamily="34" charset="0"/>
              </a:rPr>
              <a:t>essin d’un Graphe :</a:t>
            </a:r>
            <a:endParaRPr lang="fr-FR" sz="8000" kern="100" dirty="0">
              <a:effectLst/>
              <a:latin typeface="Aptos" panose="020B0004020202020204" pitchFamily="34" charset="0"/>
              <a:ea typeface="Aptos" panose="020B0004020202020204" pitchFamily="34" charset="0"/>
              <a:cs typeface="Arial" panose="020B0604020202020204" pitchFamily="34" charset="0"/>
            </a:endParaRPr>
          </a:p>
          <a:p>
            <a:endParaRPr lang="fr-FR" sz="3600" dirty="0"/>
          </a:p>
        </p:txBody>
      </p:sp>
      <p:sp>
        <p:nvSpPr>
          <p:cNvPr id="24" name="Ellipse 23">
            <a:extLst>
              <a:ext uri="{FF2B5EF4-FFF2-40B4-BE49-F238E27FC236}">
                <a16:creationId xmlns:a16="http://schemas.microsoft.com/office/drawing/2014/main" id="{C3CCA75A-1753-A80F-54BB-F45AC37FB6C5}"/>
              </a:ext>
            </a:extLst>
          </p:cNvPr>
          <p:cNvSpPr/>
          <p:nvPr/>
        </p:nvSpPr>
        <p:spPr>
          <a:xfrm>
            <a:off x="4561660" y="468891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E09F54A2-03F9-0FF6-861B-D05AF34DFB79}"/>
              </a:ext>
            </a:extLst>
          </p:cNvPr>
          <p:cNvSpPr/>
          <p:nvPr/>
        </p:nvSpPr>
        <p:spPr>
          <a:xfrm>
            <a:off x="4939497" y="5900882"/>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49889956-05E4-1414-514B-9CFB94F4B1D9}"/>
              </a:ext>
            </a:extLst>
          </p:cNvPr>
          <p:cNvSpPr/>
          <p:nvPr/>
        </p:nvSpPr>
        <p:spPr>
          <a:xfrm>
            <a:off x="6444630" y="5883047"/>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18534097-0E6A-D8DC-F673-43BF1BBF1F0F}"/>
              </a:ext>
            </a:extLst>
          </p:cNvPr>
          <p:cNvSpPr/>
          <p:nvPr/>
        </p:nvSpPr>
        <p:spPr>
          <a:xfrm>
            <a:off x="6590545" y="474092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67F1DCFB-77B0-E3BB-0569-E394C2A5E581}"/>
              </a:ext>
            </a:extLst>
          </p:cNvPr>
          <p:cNvCxnSpPr>
            <a:stCxn id="24" idx="6"/>
            <a:endCxn id="27" idx="2"/>
          </p:cNvCxnSpPr>
          <p:nvPr/>
        </p:nvCxnSpPr>
        <p:spPr>
          <a:xfrm>
            <a:off x="4853489" y="4834828"/>
            <a:ext cx="1737056" cy="5201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Connecteur droit 28">
            <a:extLst>
              <a:ext uri="{FF2B5EF4-FFF2-40B4-BE49-F238E27FC236}">
                <a16:creationId xmlns:a16="http://schemas.microsoft.com/office/drawing/2014/main" id="{A8146CD0-96B6-35F0-36E8-0B473898A4E1}"/>
              </a:ext>
            </a:extLst>
          </p:cNvPr>
          <p:cNvCxnSpPr>
            <a:cxnSpLocks/>
            <a:stCxn id="25" idx="7"/>
            <a:endCxn id="24" idx="3"/>
          </p:cNvCxnSpPr>
          <p:nvPr/>
        </p:nvCxnSpPr>
        <p:spPr>
          <a:xfrm flipH="1" flipV="1">
            <a:off x="4604397" y="4938005"/>
            <a:ext cx="584192" cy="100561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Connecteur droit 29">
            <a:extLst>
              <a:ext uri="{FF2B5EF4-FFF2-40B4-BE49-F238E27FC236}">
                <a16:creationId xmlns:a16="http://schemas.microsoft.com/office/drawing/2014/main" id="{D0AC5B2B-79D5-B6C4-A78F-78A605D90F6D}"/>
              </a:ext>
            </a:extLst>
          </p:cNvPr>
          <p:cNvCxnSpPr>
            <a:stCxn id="25" idx="6"/>
            <a:endCxn id="26" idx="2"/>
          </p:cNvCxnSpPr>
          <p:nvPr/>
        </p:nvCxnSpPr>
        <p:spPr>
          <a:xfrm flipV="1">
            <a:off x="5231326" y="6028962"/>
            <a:ext cx="1213304" cy="178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Connecteur droit 30">
            <a:extLst>
              <a:ext uri="{FF2B5EF4-FFF2-40B4-BE49-F238E27FC236}">
                <a16:creationId xmlns:a16="http://schemas.microsoft.com/office/drawing/2014/main" id="{2965D639-26AD-8566-3D28-D7F9FBDD7F38}"/>
              </a:ext>
            </a:extLst>
          </p:cNvPr>
          <p:cNvCxnSpPr>
            <a:stCxn id="26" idx="6"/>
            <a:endCxn id="27" idx="3"/>
          </p:cNvCxnSpPr>
          <p:nvPr/>
        </p:nvCxnSpPr>
        <p:spPr>
          <a:xfrm flipH="1" flipV="1">
            <a:off x="6633282" y="4990017"/>
            <a:ext cx="103177" cy="10389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5DCFEFE4-F210-4218-DFB8-D523DC13A896}"/>
              </a:ext>
            </a:extLst>
          </p:cNvPr>
          <p:cNvSpPr txBox="1"/>
          <p:nvPr/>
        </p:nvSpPr>
        <p:spPr>
          <a:xfrm>
            <a:off x="3959816" y="4371593"/>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33" name="ZoneTexte 32">
            <a:extLst>
              <a:ext uri="{FF2B5EF4-FFF2-40B4-BE49-F238E27FC236}">
                <a16:creationId xmlns:a16="http://schemas.microsoft.com/office/drawing/2014/main" id="{1AC30090-D278-6737-4327-A7B210A8EEED}"/>
              </a:ext>
            </a:extLst>
          </p:cNvPr>
          <p:cNvSpPr txBox="1"/>
          <p:nvPr/>
        </p:nvSpPr>
        <p:spPr>
          <a:xfrm>
            <a:off x="6842211" y="4247413"/>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34" name="ZoneTexte 33">
            <a:extLst>
              <a:ext uri="{FF2B5EF4-FFF2-40B4-BE49-F238E27FC236}">
                <a16:creationId xmlns:a16="http://schemas.microsoft.com/office/drawing/2014/main" id="{9FA22DC6-C3E1-D25C-733B-BC41DED7998C}"/>
              </a:ext>
            </a:extLst>
          </p:cNvPr>
          <p:cNvSpPr txBox="1"/>
          <p:nvPr/>
        </p:nvSpPr>
        <p:spPr>
          <a:xfrm>
            <a:off x="6832483" y="5736573"/>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C</a:t>
            </a:r>
          </a:p>
        </p:txBody>
      </p:sp>
      <p:sp>
        <p:nvSpPr>
          <p:cNvPr id="35" name="ZoneTexte 34">
            <a:extLst>
              <a:ext uri="{FF2B5EF4-FFF2-40B4-BE49-F238E27FC236}">
                <a16:creationId xmlns:a16="http://schemas.microsoft.com/office/drawing/2014/main" id="{644CC673-188A-C2C0-616F-1B598DAD45A1}"/>
              </a:ext>
            </a:extLst>
          </p:cNvPr>
          <p:cNvSpPr txBox="1"/>
          <p:nvPr/>
        </p:nvSpPr>
        <p:spPr>
          <a:xfrm>
            <a:off x="4329191" y="5775778"/>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D</a:t>
            </a:r>
          </a:p>
        </p:txBody>
      </p:sp>
      <p:sp>
        <p:nvSpPr>
          <p:cNvPr id="36" name="ZoneTexte 35">
            <a:extLst>
              <a:ext uri="{FF2B5EF4-FFF2-40B4-BE49-F238E27FC236}">
                <a16:creationId xmlns:a16="http://schemas.microsoft.com/office/drawing/2014/main" id="{7B3DACF8-FBF9-90A4-12C2-76134EDCD3D7}"/>
              </a:ext>
            </a:extLst>
          </p:cNvPr>
          <p:cNvSpPr txBox="1"/>
          <p:nvPr/>
        </p:nvSpPr>
        <p:spPr>
          <a:xfrm>
            <a:off x="1626253" y="7995738"/>
            <a:ext cx="4909653" cy="646331"/>
          </a:xfrm>
          <a:prstGeom prst="rect">
            <a:avLst/>
          </a:prstGeom>
          <a:noFill/>
        </p:spPr>
        <p:txBody>
          <a:bodyPr wrap="square" rtlCol="0">
            <a:spAutoFit/>
          </a:bodyPr>
          <a:lstStyle/>
          <a:p>
            <a:r>
              <a:rPr lang="fr-FR" sz="3600" b="1" kern="0" dirty="0">
                <a:latin typeface="Times New Roman" panose="02020603050405020304" pitchFamily="18" charset="0"/>
                <a:cs typeface="Arial" panose="020B0604020202020204" pitchFamily="34" charset="0"/>
              </a:rPr>
              <a:t>Sommets</a:t>
            </a:r>
            <a:r>
              <a:rPr lang="fr-FR" sz="3600" dirty="0"/>
              <a:t> : A,B,C,D</a:t>
            </a:r>
          </a:p>
        </p:txBody>
      </p:sp>
      <p:sp>
        <p:nvSpPr>
          <p:cNvPr id="37" name="ZoneTexte 36">
            <a:extLst>
              <a:ext uri="{FF2B5EF4-FFF2-40B4-BE49-F238E27FC236}">
                <a16:creationId xmlns:a16="http://schemas.microsoft.com/office/drawing/2014/main" id="{0F1DFE5F-085C-7BA9-5E67-05F29269CB3B}"/>
              </a:ext>
            </a:extLst>
          </p:cNvPr>
          <p:cNvSpPr txBox="1"/>
          <p:nvPr/>
        </p:nvSpPr>
        <p:spPr>
          <a:xfrm>
            <a:off x="1683519" y="8796049"/>
            <a:ext cx="4909653" cy="646331"/>
          </a:xfrm>
          <a:prstGeom prst="rect">
            <a:avLst/>
          </a:prstGeom>
          <a:noFill/>
        </p:spPr>
        <p:txBody>
          <a:bodyPr wrap="square" rtlCol="0">
            <a:spAutoFit/>
          </a:bodyPr>
          <a:lstStyle/>
          <a:p>
            <a:r>
              <a:rPr lang="fr-FR" sz="3600" b="1" kern="0" dirty="0">
                <a:latin typeface="Times New Roman" panose="02020603050405020304" pitchFamily="18" charset="0"/>
                <a:cs typeface="Arial" panose="020B0604020202020204" pitchFamily="34" charset="0"/>
              </a:rPr>
              <a:t>Arrêt</a:t>
            </a:r>
            <a:r>
              <a:rPr lang="fr-FR" dirty="0"/>
              <a:t> </a:t>
            </a:r>
            <a:r>
              <a:rPr lang="fr-FR" sz="3600" dirty="0"/>
              <a:t>: AB,AD,BC,CD</a:t>
            </a:r>
          </a:p>
        </p:txBody>
      </p:sp>
      <p:sp>
        <p:nvSpPr>
          <p:cNvPr id="38" name="Ellipse 37">
            <a:extLst>
              <a:ext uri="{FF2B5EF4-FFF2-40B4-BE49-F238E27FC236}">
                <a16:creationId xmlns:a16="http://schemas.microsoft.com/office/drawing/2014/main" id="{31A4F12C-F14A-5750-18FD-29897C95B7FE}"/>
              </a:ext>
            </a:extLst>
          </p:cNvPr>
          <p:cNvSpPr/>
          <p:nvPr/>
        </p:nvSpPr>
        <p:spPr>
          <a:xfrm>
            <a:off x="9221274" y="466616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D8AEFA96-309C-A121-92EF-063B7F8CA4CF}"/>
              </a:ext>
            </a:extLst>
          </p:cNvPr>
          <p:cNvSpPr/>
          <p:nvPr/>
        </p:nvSpPr>
        <p:spPr>
          <a:xfrm>
            <a:off x="10813820" y="3119881"/>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B01D1B7C-DF45-767D-546B-05756F8780D6}"/>
              </a:ext>
            </a:extLst>
          </p:cNvPr>
          <p:cNvSpPr/>
          <p:nvPr/>
        </p:nvSpPr>
        <p:spPr>
          <a:xfrm>
            <a:off x="12114537" y="474092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68CEFFF9-8A61-6C7E-BD75-DEBA110B24E4}"/>
              </a:ext>
            </a:extLst>
          </p:cNvPr>
          <p:cNvSpPr/>
          <p:nvPr/>
        </p:nvSpPr>
        <p:spPr>
          <a:xfrm>
            <a:off x="10616317" y="4666702"/>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41">
            <a:extLst>
              <a:ext uri="{FF2B5EF4-FFF2-40B4-BE49-F238E27FC236}">
                <a16:creationId xmlns:a16="http://schemas.microsoft.com/office/drawing/2014/main" id="{1AA8B0D2-2C95-6C60-A720-0FA76AE098E6}"/>
              </a:ext>
            </a:extLst>
          </p:cNvPr>
          <p:cNvCxnSpPr>
            <a:stCxn id="38" idx="6"/>
            <a:endCxn id="41" idx="2"/>
          </p:cNvCxnSpPr>
          <p:nvPr/>
        </p:nvCxnSpPr>
        <p:spPr>
          <a:xfrm>
            <a:off x="9513103" y="4812080"/>
            <a:ext cx="1103214" cy="5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Connecteur droit 42">
            <a:extLst>
              <a:ext uri="{FF2B5EF4-FFF2-40B4-BE49-F238E27FC236}">
                <a16:creationId xmlns:a16="http://schemas.microsoft.com/office/drawing/2014/main" id="{CA039899-6E30-98F9-8D41-A6C7F8BD75F8}"/>
              </a:ext>
            </a:extLst>
          </p:cNvPr>
          <p:cNvCxnSpPr>
            <a:cxnSpLocks/>
            <a:stCxn id="39" idx="7"/>
            <a:endCxn id="38" idx="3"/>
          </p:cNvCxnSpPr>
          <p:nvPr/>
        </p:nvCxnSpPr>
        <p:spPr>
          <a:xfrm flipH="1">
            <a:off x="9264011" y="3162618"/>
            <a:ext cx="1798901" cy="175263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Connecteur droit 43">
            <a:extLst>
              <a:ext uri="{FF2B5EF4-FFF2-40B4-BE49-F238E27FC236}">
                <a16:creationId xmlns:a16="http://schemas.microsoft.com/office/drawing/2014/main" id="{AC5BDFA9-89E6-14C9-05C7-CC5B450BACF2}"/>
              </a:ext>
            </a:extLst>
          </p:cNvPr>
          <p:cNvCxnSpPr>
            <a:stCxn id="39" idx="6"/>
            <a:endCxn id="40" idx="2"/>
          </p:cNvCxnSpPr>
          <p:nvPr/>
        </p:nvCxnSpPr>
        <p:spPr>
          <a:xfrm>
            <a:off x="11105649" y="3265796"/>
            <a:ext cx="1008888" cy="162104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Connecteur droit 44">
            <a:extLst>
              <a:ext uri="{FF2B5EF4-FFF2-40B4-BE49-F238E27FC236}">
                <a16:creationId xmlns:a16="http://schemas.microsoft.com/office/drawing/2014/main" id="{95287E38-8268-E034-972D-BAD9DD365BE2}"/>
              </a:ext>
            </a:extLst>
          </p:cNvPr>
          <p:cNvCxnSpPr>
            <a:cxnSpLocks/>
            <a:stCxn id="40" idx="6"/>
            <a:endCxn id="41" idx="3"/>
          </p:cNvCxnSpPr>
          <p:nvPr/>
        </p:nvCxnSpPr>
        <p:spPr>
          <a:xfrm flipH="1">
            <a:off x="10659054" y="4886840"/>
            <a:ext cx="1747312" cy="2895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6" name="ZoneTexte 45">
            <a:extLst>
              <a:ext uri="{FF2B5EF4-FFF2-40B4-BE49-F238E27FC236}">
                <a16:creationId xmlns:a16="http://schemas.microsoft.com/office/drawing/2014/main" id="{E293CB49-4AA0-B852-D12C-4E826E6A598E}"/>
              </a:ext>
            </a:extLst>
          </p:cNvPr>
          <p:cNvSpPr txBox="1"/>
          <p:nvPr/>
        </p:nvSpPr>
        <p:spPr>
          <a:xfrm>
            <a:off x="8619430" y="4348845"/>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47" name="ZoneTexte 46">
            <a:extLst>
              <a:ext uri="{FF2B5EF4-FFF2-40B4-BE49-F238E27FC236}">
                <a16:creationId xmlns:a16="http://schemas.microsoft.com/office/drawing/2014/main" id="{015B5B12-AD33-6C28-A773-CD697154C60B}"/>
              </a:ext>
            </a:extLst>
          </p:cNvPr>
          <p:cNvSpPr txBox="1"/>
          <p:nvPr/>
        </p:nvSpPr>
        <p:spPr>
          <a:xfrm>
            <a:off x="10610947" y="4123972"/>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48" name="ZoneTexte 47">
            <a:extLst>
              <a:ext uri="{FF2B5EF4-FFF2-40B4-BE49-F238E27FC236}">
                <a16:creationId xmlns:a16="http://schemas.microsoft.com/office/drawing/2014/main" id="{5BF080BF-E6D9-364E-8371-100626AB4DB1}"/>
              </a:ext>
            </a:extLst>
          </p:cNvPr>
          <p:cNvSpPr txBox="1"/>
          <p:nvPr/>
        </p:nvSpPr>
        <p:spPr>
          <a:xfrm>
            <a:off x="12602464" y="4519691"/>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C</a:t>
            </a:r>
          </a:p>
        </p:txBody>
      </p:sp>
      <p:sp>
        <p:nvSpPr>
          <p:cNvPr id="49" name="Ellipse 48">
            <a:extLst>
              <a:ext uri="{FF2B5EF4-FFF2-40B4-BE49-F238E27FC236}">
                <a16:creationId xmlns:a16="http://schemas.microsoft.com/office/drawing/2014/main" id="{84FB6F02-69F9-4C6F-F03F-4C7699B53EB6}"/>
              </a:ext>
            </a:extLst>
          </p:cNvPr>
          <p:cNvSpPr/>
          <p:nvPr/>
        </p:nvSpPr>
        <p:spPr>
          <a:xfrm>
            <a:off x="9321380" y="683936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41766FEC-4151-8104-4F14-4C7FECE566F9}"/>
              </a:ext>
            </a:extLst>
          </p:cNvPr>
          <p:cNvSpPr/>
          <p:nvPr/>
        </p:nvSpPr>
        <p:spPr>
          <a:xfrm>
            <a:off x="10913926" y="5293081"/>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6BCCB58B-9805-D9C3-9A65-A4D983A0AE31}"/>
              </a:ext>
            </a:extLst>
          </p:cNvPr>
          <p:cNvSpPr/>
          <p:nvPr/>
        </p:nvSpPr>
        <p:spPr>
          <a:xfrm>
            <a:off x="10913926" y="6668517"/>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a:extLst>
              <a:ext uri="{FF2B5EF4-FFF2-40B4-BE49-F238E27FC236}">
                <a16:creationId xmlns:a16="http://schemas.microsoft.com/office/drawing/2014/main" id="{D2677217-A477-BDF5-F3BE-1EF66A4944B2}"/>
              </a:ext>
            </a:extLst>
          </p:cNvPr>
          <p:cNvSpPr/>
          <p:nvPr/>
        </p:nvSpPr>
        <p:spPr>
          <a:xfrm>
            <a:off x="10767360" y="780056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DCAEA203-7957-16AC-B93C-49A509EBD896}"/>
              </a:ext>
            </a:extLst>
          </p:cNvPr>
          <p:cNvCxnSpPr>
            <a:stCxn id="49" idx="6"/>
            <a:endCxn id="52" idx="2"/>
          </p:cNvCxnSpPr>
          <p:nvPr/>
        </p:nvCxnSpPr>
        <p:spPr>
          <a:xfrm>
            <a:off x="9613209" y="6985280"/>
            <a:ext cx="1154151" cy="96119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Connecteur droit 53">
            <a:extLst>
              <a:ext uri="{FF2B5EF4-FFF2-40B4-BE49-F238E27FC236}">
                <a16:creationId xmlns:a16="http://schemas.microsoft.com/office/drawing/2014/main" id="{232874EF-950F-3671-A041-7CF065EE8B21}"/>
              </a:ext>
            </a:extLst>
          </p:cNvPr>
          <p:cNvCxnSpPr>
            <a:cxnSpLocks/>
            <a:stCxn id="50" idx="7"/>
            <a:endCxn id="49" idx="3"/>
          </p:cNvCxnSpPr>
          <p:nvPr/>
        </p:nvCxnSpPr>
        <p:spPr>
          <a:xfrm flipH="1">
            <a:off x="9364117" y="5335818"/>
            <a:ext cx="1798901" cy="175263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Connecteur droit 54">
            <a:extLst>
              <a:ext uri="{FF2B5EF4-FFF2-40B4-BE49-F238E27FC236}">
                <a16:creationId xmlns:a16="http://schemas.microsoft.com/office/drawing/2014/main" id="{FCD143DE-965E-2E29-8D10-B81601615C23}"/>
              </a:ext>
            </a:extLst>
          </p:cNvPr>
          <p:cNvCxnSpPr>
            <a:stCxn id="50" idx="6"/>
            <a:endCxn id="51" idx="2"/>
          </p:cNvCxnSpPr>
          <p:nvPr/>
        </p:nvCxnSpPr>
        <p:spPr>
          <a:xfrm flipH="1">
            <a:off x="10913926" y="5438996"/>
            <a:ext cx="291829" cy="137543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Connecteur droit 55">
            <a:extLst>
              <a:ext uri="{FF2B5EF4-FFF2-40B4-BE49-F238E27FC236}">
                <a16:creationId xmlns:a16="http://schemas.microsoft.com/office/drawing/2014/main" id="{6E3C6F4A-2F34-0B9F-DA6B-B919413D2E28}"/>
              </a:ext>
            </a:extLst>
          </p:cNvPr>
          <p:cNvCxnSpPr>
            <a:cxnSpLocks/>
            <a:stCxn id="51" idx="6"/>
            <a:endCxn id="52" idx="3"/>
          </p:cNvCxnSpPr>
          <p:nvPr/>
        </p:nvCxnSpPr>
        <p:spPr>
          <a:xfrm flipH="1">
            <a:off x="10810097" y="6814432"/>
            <a:ext cx="395658" cy="123522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ZoneTexte 56">
            <a:extLst>
              <a:ext uri="{FF2B5EF4-FFF2-40B4-BE49-F238E27FC236}">
                <a16:creationId xmlns:a16="http://schemas.microsoft.com/office/drawing/2014/main" id="{8AAE016A-1303-DB08-61B6-43F0F925CF89}"/>
              </a:ext>
            </a:extLst>
          </p:cNvPr>
          <p:cNvSpPr txBox="1"/>
          <p:nvPr/>
        </p:nvSpPr>
        <p:spPr>
          <a:xfrm>
            <a:off x="8719536" y="6522045"/>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A</a:t>
            </a:r>
          </a:p>
        </p:txBody>
      </p:sp>
      <p:sp>
        <p:nvSpPr>
          <p:cNvPr id="58" name="ZoneTexte 57">
            <a:extLst>
              <a:ext uri="{FF2B5EF4-FFF2-40B4-BE49-F238E27FC236}">
                <a16:creationId xmlns:a16="http://schemas.microsoft.com/office/drawing/2014/main" id="{6D3445A8-D5B1-EA5A-1DA5-5B29B163682D}"/>
              </a:ext>
            </a:extLst>
          </p:cNvPr>
          <p:cNvSpPr txBox="1"/>
          <p:nvPr/>
        </p:nvSpPr>
        <p:spPr>
          <a:xfrm>
            <a:off x="10215700" y="7936759"/>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B</a:t>
            </a:r>
          </a:p>
        </p:txBody>
      </p:sp>
      <p:sp>
        <p:nvSpPr>
          <p:cNvPr id="59" name="ZoneTexte 58">
            <a:extLst>
              <a:ext uri="{FF2B5EF4-FFF2-40B4-BE49-F238E27FC236}">
                <a16:creationId xmlns:a16="http://schemas.microsoft.com/office/drawing/2014/main" id="{881479D2-36B3-2608-2EBC-4B33BE20E834}"/>
              </a:ext>
            </a:extLst>
          </p:cNvPr>
          <p:cNvSpPr txBox="1"/>
          <p:nvPr/>
        </p:nvSpPr>
        <p:spPr>
          <a:xfrm>
            <a:off x="10990092" y="6231274"/>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C</a:t>
            </a:r>
          </a:p>
        </p:txBody>
      </p:sp>
      <p:sp>
        <p:nvSpPr>
          <p:cNvPr id="60" name="ZoneTexte 59">
            <a:extLst>
              <a:ext uri="{FF2B5EF4-FFF2-40B4-BE49-F238E27FC236}">
                <a16:creationId xmlns:a16="http://schemas.microsoft.com/office/drawing/2014/main" id="{47316461-F434-1AB8-A02D-AC5E03FAED91}"/>
              </a:ext>
            </a:extLst>
          </p:cNvPr>
          <p:cNvSpPr txBox="1"/>
          <p:nvPr/>
        </p:nvSpPr>
        <p:spPr>
          <a:xfrm>
            <a:off x="10355850" y="5103468"/>
            <a:ext cx="405746" cy="584775"/>
          </a:xfrm>
          <a:prstGeom prst="rect">
            <a:avLst/>
          </a:prstGeom>
          <a:noFill/>
          <a:ln>
            <a:noFill/>
          </a:ln>
        </p:spPr>
        <p:txBody>
          <a:bodyPr wrap="square" rtlCol="0">
            <a:spAutoFit/>
          </a:bodyPr>
          <a:lstStyle/>
          <a:p>
            <a:r>
              <a:rPr lang="fr-FR" sz="3200" b="1" dirty="0">
                <a:latin typeface="ADLaM Display" panose="02010000000000000000" pitchFamily="2" charset="0"/>
                <a:ea typeface="ADLaM Display" panose="02010000000000000000" pitchFamily="2" charset="0"/>
                <a:cs typeface="ADLaM Display" panose="02010000000000000000" pitchFamily="2" charset="0"/>
              </a:rPr>
              <a:t>D</a:t>
            </a:r>
          </a:p>
        </p:txBody>
      </p:sp>
      <p:sp>
        <p:nvSpPr>
          <p:cNvPr id="61" name="Forme libre : forme 60">
            <a:extLst>
              <a:ext uri="{FF2B5EF4-FFF2-40B4-BE49-F238E27FC236}">
                <a16:creationId xmlns:a16="http://schemas.microsoft.com/office/drawing/2014/main" id="{E781164C-4CA0-AD8F-D296-85EBA970B891}"/>
              </a:ext>
            </a:extLst>
          </p:cNvPr>
          <p:cNvSpPr/>
          <p:nvPr/>
        </p:nvSpPr>
        <p:spPr>
          <a:xfrm>
            <a:off x="11055458" y="5448300"/>
            <a:ext cx="1189656" cy="2491008"/>
          </a:xfrm>
          <a:custGeom>
            <a:avLst/>
            <a:gdLst>
              <a:gd name="connsiteX0" fmla="*/ 158377 w 1189656"/>
              <a:gd name="connsiteY0" fmla="*/ 0 h 2491008"/>
              <a:gd name="connsiteX1" fmla="*/ 343203 w 1189656"/>
              <a:gd name="connsiteY1" fmla="*/ 38910 h 2491008"/>
              <a:gd name="connsiteX2" fmla="*/ 712854 w 1189656"/>
              <a:gd name="connsiteY2" fmla="*/ 321012 h 2491008"/>
              <a:gd name="connsiteX3" fmla="*/ 790675 w 1189656"/>
              <a:gd name="connsiteY3" fmla="*/ 408561 h 2491008"/>
              <a:gd name="connsiteX4" fmla="*/ 849041 w 1189656"/>
              <a:gd name="connsiteY4" fmla="*/ 457200 h 2491008"/>
              <a:gd name="connsiteX5" fmla="*/ 1004683 w 1189656"/>
              <a:gd name="connsiteY5" fmla="*/ 671208 h 2491008"/>
              <a:gd name="connsiteX6" fmla="*/ 1111688 w 1189656"/>
              <a:gd name="connsiteY6" fmla="*/ 797668 h 2491008"/>
              <a:gd name="connsiteX7" fmla="*/ 1160326 w 1189656"/>
              <a:gd name="connsiteY7" fmla="*/ 856034 h 2491008"/>
              <a:gd name="connsiteX8" fmla="*/ 1189509 w 1189656"/>
              <a:gd name="connsiteY8" fmla="*/ 1001949 h 2491008"/>
              <a:gd name="connsiteX9" fmla="*/ 1170054 w 1189656"/>
              <a:gd name="connsiteY9" fmla="*/ 1322961 h 2491008"/>
              <a:gd name="connsiteX10" fmla="*/ 1140871 w 1189656"/>
              <a:gd name="connsiteY10" fmla="*/ 1410510 h 2491008"/>
              <a:gd name="connsiteX11" fmla="*/ 1121415 w 1189656"/>
              <a:gd name="connsiteY11" fmla="*/ 1459149 h 2491008"/>
              <a:gd name="connsiteX12" fmla="*/ 1024139 w 1189656"/>
              <a:gd name="connsiteY12" fmla="*/ 1585608 h 2491008"/>
              <a:gd name="connsiteX13" fmla="*/ 946317 w 1189656"/>
              <a:gd name="connsiteY13" fmla="*/ 1643974 h 2491008"/>
              <a:gd name="connsiteX14" fmla="*/ 810130 w 1189656"/>
              <a:gd name="connsiteY14" fmla="*/ 1780161 h 2491008"/>
              <a:gd name="connsiteX15" fmla="*/ 722581 w 1189656"/>
              <a:gd name="connsiteY15" fmla="*/ 1877438 h 2491008"/>
              <a:gd name="connsiteX16" fmla="*/ 635032 w 1189656"/>
              <a:gd name="connsiteY16" fmla="*/ 1955259 h 2491008"/>
              <a:gd name="connsiteX17" fmla="*/ 615577 w 1189656"/>
              <a:gd name="connsiteY17" fmla="*/ 1974715 h 2491008"/>
              <a:gd name="connsiteX18" fmla="*/ 586394 w 1189656"/>
              <a:gd name="connsiteY18" fmla="*/ 1994170 h 2491008"/>
              <a:gd name="connsiteX19" fmla="*/ 528028 w 1189656"/>
              <a:gd name="connsiteY19" fmla="*/ 2042808 h 2491008"/>
              <a:gd name="connsiteX20" fmla="*/ 498845 w 1189656"/>
              <a:gd name="connsiteY20" fmla="*/ 2091447 h 2491008"/>
              <a:gd name="connsiteX21" fmla="*/ 362658 w 1189656"/>
              <a:gd name="connsiteY21" fmla="*/ 2188723 h 2491008"/>
              <a:gd name="connsiteX22" fmla="*/ 304292 w 1189656"/>
              <a:gd name="connsiteY22" fmla="*/ 2227634 h 2491008"/>
              <a:gd name="connsiteX23" fmla="*/ 265381 w 1189656"/>
              <a:gd name="connsiteY23" fmla="*/ 2247089 h 2491008"/>
              <a:gd name="connsiteX24" fmla="*/ 197288 w 1189656"/>
              <a:gd name="connsiteY24" fmla="*/ 2315183 h 2491008"/>
              <a:gd name="connsiteX25" fmla="*/ 158377 w 1189656"/>
              <a:gd name="connsiteY25" fmla="*/ 2344366 h 2491008"/>
              <a:gd name="connsiteX26" fmla="*/ 80556 w 1189656"/>
              <a:gd name="connsiteY26" fmla="*/ 2451370 h 2491008"/>
              <a:gd name="connsiteX27" fmla="*/ 31917 w 1189656"/>
              <a:gd name="connsiteY27" fmla="*/ 2480553 h 2491008"/>
              <a:gd name="connsiteX28" fmla="*/ 2734 w 1189656"/>
              <a:gd name="connsiteY28" fmla="*/ 2490281 h 2491008"/>
              <a:gd name="connsiteX29" fmla="*/ 2734 w 1189656"/>
              <a:gd name="connsiteY29" fmla="*/ 2470825 h 249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9656" h="2491008">
                <a:moveTo>
                  <a:pt x="158377" y="0"/>
                </a:moveTo>
                <a:cubicBezTo>
                  <a:pt x="219986" y="12970"/>
                  <a:pt x="287345" y="9864"/>
                  <a:pt x="343203" y="38910"/>
                </a:cubicBezTo>
                <a:cubicBezTo>
                  <a:pt x="484507" y="112388"/>
                  <a:pt x="606152" y="207197"/>
                  <a:pt x="712854" y="321012"/>
                </a:cubicBezTo>
                <a:cubicBezTo>
                  <a:pt x="739559" y="349497"/>
                  <a:pt x="763066" y="380952"/>
                  <a:pt x="790675" y="408561"/>
                </a:cubicBezTo>
                <a:cubicBezTo>
                  <a:pt x="808583" y="426469"/>
                  <a:pt x="833044" y="437567"/>
                  <a:pt x="849041" y="457200"/>
                </a:cubicBezTo>
                <a:cubicBezTo>
                  <a:pt x="904759" y="525581"/>
                  <a:pt x="947706" y="603872"/>
                  <a:pt x="1004683" y="671208"/>
                </a:cubicBezTo>
                <a:lnTo>
                  <a:pt x="1111688" y="797668"/>
                </a:lnTo>
                <a:cubicBezTo>
                  <a:pt x="1128001" y="817039"/>
                  <a:pt x="1160326" y="856034"/>
                  <a:pt x="1160326" y="856034"/>
                </a:cubicBezTo>
                <a:cubicBezTo>
                  <a:pt x="1179573" y="913777"/>
                  <a:pt x="1191108" y="934793"/>
                  <a:pt x="1189509" y="1001949"/>
                </a:cubicBezTo>
                <a:cubicBezTo>
                  <a:pt x="1186958" y="1109119"/>
                  <a:pt x="1182726" y="1216512"/>
                  <a:pt x="1170054" y="1322961"/>
                </a:cubicBezTo>
                <a:cubicBezTo>
                  <a:pt x="1166418" y="1353507"/>
                  <a:pt x="1151217" y="1381541"/>
                  <a:pt x="1140871" y="1410510"/>
                </a:cubicBezTo>
                <a:cubicBezTo>
                  <a:pt x="1134998" y="1426955"/>
                  <a:pt x="1129777" y="1443819"/>
                  <a:pt x="1121415" y="1459149"/>
                </a:cubicBezTo>
                <a:cubicBezTo>
                  <a:pt x="1101511" y="1495640"/>
                  <a:pt x="1052222" y="1559532"/>
                  <a:pt x="1024139" y="1585608"/>
                </a:cubicBezTo>
                <a:cubicBezTo>
                  <a:pt x="1000378" y="1607672"/>
                  <a:pt x="970310" y="1622162"/>
                  <a:pt x="946317" y="1643974"/>
                </a:cubicBezTo>
                <a:cubicBezTo>
                  <a:pt x="898813" y="1687159"/>
                  <a:pt x="853077" y="1732442"/>
                  <a:pt x="810130" y="1780161"/>
                </a:cubicBezTo>
                <a:cubicBezTo>
                  <a:pt x="780947" y="1812587"/>
                  <a:pt x="753428" y="1846591"/>
                  <a:pt x="722581" y="1877438"/>
                </a:cubicBezTo>
                <a:cubicBezTo>
                  <a:pt x="694972" y="1905047"/>
                  <a:pt x="663923" y="1928994"/>
                  <a:pt x="635032" y="1955259"/>
                </a:cubicBezTo>
                <a:cubicBezTo>
                  <a:pt x="628246" y="1961428"/>
                  <a:pt x="622739" y="1968986"/>
                  <a:pt x="615577" y="1974715"/>
                </a:cubicBezTo>
                <a:cubicBezTo>
                  <a:pt x="606448" y="1982018"/>
                  <a:pt x="595375" y="1986686"/>
                  <a:pt x="586394" y="1994170"/>
                </a:cubicBezTo>
                <a:cubicBezTo>
                  <a:pt x="511494" y="2056586"/>
                  <a:pt x="600484" y="1994505"/>
                  <a:pt x="528028" y="2042808"/>
                </a:cubicBezTo>
                <a:cubicBezTo>
                  <a:pt x="518300" y="2059021"/>
                  <a:pt x="511493" y="2077393"/>
                  <a:pt x="498845" y="2091447"/>
                </a:cubicBezTo>
                <a:cubicBezTo>
                  <a:pt x="460439" y="2134120"/>
                  <a:pt x="409460" y="2157522"/>
                  <a:pt x="362658" y="2188723"/>
                </a:cubicBezTo>
                <a:cubicBezTo>
                  <a:pt x="343203" y="2201693"/>
                  <a:pt x="324342" y="2215604"/>
                  <a:pt x="304292" y="2227634"/>
                </a:cubicBezTo>
                <a:cubicBezTo>
                  <a:pt x="291857" y="2235095"/>
                  <a:pt x="277678" y="2239403"/>
                  <a:pt x="265381" y="2247089"/>
                </a:cubicBezTo>
                <a:cubicBezTo>
                  <a:pt x="196209" y="2290322"/>
                  <a:pt x="253491" y="2258980"/>
                  <a:pt x="197288" y="2315183"/>
                </a:cubicBezTo>
                <a:cubicBezTo>
                  <a:pt x="185824" y="2326647"/>
                  <a:pt x="169148" y="2332248"/>
                  <a:pt x="158377" y="2344366"/>
                </a:cubicBezTo>
                <a:cubicBezTo>
                  <a:pt x="120042" y="2387493"/>
                  <a:pt x="123335" y="2413344"/>
                  <a:pt x="80556" y="2451370"/>
                </a:cubicBezTo>
                <a:cubicBezTo>
                  <a:pt x="66424" y="2463931"/>
                  <a:pt x="48828" y="2472097"/>
                  <a:pt x="31917" y="2480553"/>
                </a:cubicBezTo>
                <a:cubicBezTo>
                  <a:pt x="22746" y="2485139"/>
                  <a:pt x="12462" y="2493524"/>
                  <a:pt x="2734" y="2490281"/>
                </a:cubicBezTo>
                <a:cubicBezTo>
                  <a:pt x="-3419" y="2488230"/>
                  <a:pt x="2734" y="2477310"/>
                  <a:pt x="2734" y="247082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2" name="Connecteur droit 61">
            <a:extLst>
              <a:ext uri="{FF2B5EF4-FFF2-40B4-BE49-F238E27FC236}">
                <a16:creationId xmlns:a16="http://schemas.microsoft.com/office/drawing/2014/main" id="{49AAB192-46F4-2677-5D35-A5C6E860162A}"/>
              </a:ext>
            </a:extLst>
          </p:cNvPr>
          <p:cNvCxnSpPr>
            <a:stCxn id="25" idx="7"/>
            <a:endCxn id="27" idx="3"/>
          </p:cNvCxnSpPr>
          <p:nvPr/>
        </p:nvCxnSpPr>
        <p:spPr>
          <a:xfrm flipV="1">
            <a:off x="5188589" y="4990017"/>
            <a:ext cx="1444693" cy="95360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Connecteur droit 62">
            <a:extLst>
              <a:ext uri="{FF2B5EF4-FFF2-40B4-BE49-F238E27FC236}">
                <a16:creationId xmlns:a16="http://schemas.microsoft.com/office/drawing/2014/main" id="{2CF0C4A2-E351-C0F6-9CA8-0D73634D14DB}"/>
              </a:ext>
            </a:extLst>
          </p:cNvPr>
          <p:cNvCxnSpPr>
            <a:stCxn id="39" idx="4"/>
            <a:endCxn id="47" idx="2"/>
          </p:cNvCxnSpPr>
          <p:nvPr/>
        </p:nvCxnSpPr>
        <p:spPr>
          <a:xfrm flipH="1">
            <a:off x="10813820" y="3411710"/>
            <a:ext cx="145915" cy="129703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958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5" name="ZoneTexte 4">
            <a:extLst>
              <a:ext uri="{FF2B5EF4-FFF2-40B4-BE49-F238E27FC236}">
                <a16:creationId xmlns:a16="http://schemas.microsoft.com/office/drawing/2014/main" id="{B6F5D36A-26E8-EFAD-F1FE-A50D175E6D10}"/>
              </a:ext>
            </a:extLst>
          </p:cNvPr>
          <p:cNvSpPr txBox="1"/>
          <p:nvPr/>
        </p:nvSpPr>
        <p:spPr>
          <a:xfrm>
            <a:off x="673629" y="40093"/>
            <a:ext cx="16047826" cy="2416046"/>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A Quoi Sert un Graphe ?</a:t>
            </a:r>
          </a:p>
          <a:p>
            <a:endParaRPr lang="fr-FR" sz="3600" dirty="0"/>
          </a:p>
        </p:txBody>
      </p:sp>
      <p:sp>
        <p:nvSpPr>
          <p:cNvPr id="6" name="ZoneTexte 5">
            <a:extLst>
              <a:ext uri="{FF2B5EF4-FFF2-40B4-BE49-F238E27FC236}">
                <a16:creationId xmlns:a16="http://schemas.microsoft.com/office/drawing/2014/main" id="{3B6752B2-B109-FFF9-3123-F4507E44A13B}"/>
              </a:ext>
            </a:extLst>
          </p:cNvPr>
          <p:cNvSpPr txBox="1"/>
          <p:nvPr/>
        </p:nvSpPr>
        <p:spPr>
          <a:xfrm>
            <a:off x="2552264" y="2451776"/>
            <a:ext cx="8968903" cy="523220"/>
          </a:xfrm>
          <a:prstGeom prst="rect">
            <a:avLst/>
          </a:prstGeom>
          <a:noFill/>
        </p:spPr>
        <p:txBody>
          <a:bodyPr wrap="square" rtlCol="0">
            <a:spAutoFit/>
          </a:bodyPr>
          <a:lstStyle/>
          <a:p>
            <a:r>
              <a:rPr lang="fr-FR" sz="2800" dirty="0">
                <a:latin typeface="Amasis MT Pro" panose="02040504050005020304" pitchFamily="18" charset="0"/>
              </a:rPr>
              <a:t>Représenter des relations entre des éléments</a:t>
            </a:r>
          </a:p>
        </p:txBody>
      </p:sp>
      <p:sp>
        <p:nvSpPr>
          <p:cNvPr id="7" name="ZoneTexte 6">
            <a:extLst>
              <a:ext uri="{FF2B5EF4-FFF2-40B4-BE49-F238E27FC236}">
                <a16:creationId xmlns:a16="http://schemas.microsoft.com/office/drawing/2014/main" id="{6D0847DA-3AF6-6240-404B-590A7BE840E1}"/>
              </a:ext>
            </a:extLst>
          </p:cNvPr>
          <p:cNvSpPr txBox="1"/>
          <p:nvPr/>
        </p:nvSpPr>
        <p:spPr>
          <a:xfrm>
            <a:off x="891596" y="3888937"/>
            <a:ext cx="5035994" cy="523220"/>
          </a:xfrm>
          <a:prstGeom prst="rect">
            <a:avLst/>
          </a:prstGeom>
          <a:noFill/>
        </p:spPr>
        <p:txBody>
          <a:bodyPr wrap="square" rtlCol="0">
            <a:spAutoFit/>
          </a:bodyPr>
          <a:lstStyle/>
          <a:p>
            <a:r>
              <a:rPr lang="fr-FR" sz="2800" dirty="0">
                <a:latin typeface="Amasis MT Pro" panose="02040504050005020304" pitchFamily="18" charset="0"/>
              </a:rPr>
              <a:t>Réseau Social comme exemples</a:t>
            </a:r>
          </a:p>
        </p:txBody>
      </p:sp>
      <p:pic>
        <p:nvPicPr>
          <p:cNvPr id="8" name="Picture 2" descr="logo facebook png, icône facebook png transparent 18930476 PNG">
            <a:extLst>
              <a:ext uri="{FF2B5EF4-FFF2-40B4-BE49-F238E27FC236}">
                <a16:creationId xmlns:a16="http://schemas.microsoft.com/office/drawing/2014/main" id="{66750CE2-940B-A2B0-F9BA-C899DF45863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2616" y="4643868"/>
            <a:ext cx="1937503" cy="19375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36EF8B9-5393-77F8-0817-C8E1389A27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96598" y="5153349"/>
            <a:ext cx="1056780" cy="1056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FD9139F4-186E-998A-6EB5-FEB798E3E32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59247" y="5206622"/>
            <a:ext cx="1146302" cy="1146302"/>
          </a:xfrm>
          <a:prstGeom prst="rect">
            <a:avLst/>
          </a:prstGeom>
          <a:noFill/>
          <a:extLst>
            <a:ext uri="{909E8E84-426E-40DD-AFC4-6F175D3DCCD1}">
              <a14:hiddenFill xmlns:a14="http://schemas.microsoft.com/office/drawing/2010/main">
                <a:solidFill>
                  <a:srgbClr val="FFFFFF"/>
                </a:solidFill>
              </a14:hiddenFill>
            </a:ext>
          </a:extLst>
        </p:spPr>
      </p:pic>
      <p:sp>
        <p:nvSpPr>
          <p:cNvPr id="11" name="Ellipse 10">
            <a:extLst>
              <a:ext uri="{FF2B5EF4-FFF2-40B4-BE49-F238E27FC236}">
                <a16:creationId xmlns:a16="http://schemas.microsoft.com/office/drawing/2014/main" id="{33F6782A-23B7-A1AC-2BAA-D8A59A7BE882}"/>
              </a:ext>
            </a:extLst>
          </p:cNvPr>
          <p:cNvSpPr/>
          <p:nvPr/>
        </p:nvSpPr>
        <p:spPr>
          <a:xfrm>
            <a:off x="9316601" y="5223488"/>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DE73F407-653F-24FE-9BDB-AEA2238F6F23}"/>
              </a:ext>
            </a:extLst>
          </p:cNvPr>
          <p:cNvSpPr/>
          <p:nvPr/>
        </p:nvSpPr>
        <p:spPr>
          <a:xfrm>
            <a:off x="9694438" y="6435457"/>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26FCBC93-6E19-70EF-C1A9-3FA390AE4D5E}"/>
              </a:ext>
            </a:extLst>
          </p:cNvPr>
          <p:cNvSpPr/>
          <p:nvPr/>
        </p:nvSpPr>
        <p:spPr>
          <a:xfrm>
            <a:off x="11199571" y="6417622"/>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7E3FE31-602E-6558-48BE-07BFBEA9473B}"/>
              </a:ext>
            </a:extLst>
          </p:cNvPr>
          <p:cNvSpPr/>
          <p:nvPr/>
        </p:nvSpPr>
        <p:spPr>
          <a:xfrm>
            <a:off x="9445350" y="7646302"/>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7819E005-E203-42B4-6908-551FF09FD69B}"/>
              </a:ext>
            </a:extLst>
          </p:cNvPr>
          <p:cNvSpPr/>
          <p:nvPr/>
        </p:nvSpPr>
        <p:spPr>
          <a:xfrm>
            <a:off x="11654111" y="735447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F88B8A4D-9A4C-BDEA-BD4A-3ABB775C21DA}"/>
              </a:ext>
            </a:extLst>
          </p:cNvPr>
          <p:cNvSpPr/>
          <p:nvPr/>
        </p:nvSpPr>
        <p:spPr>
          <a:xfrm>
            <a:off x="11345486" y="5275500"/>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9774A418-B753-6893-BBF6-9B1AFAD4CCCE}"/>
              </a:ext>
            </a:extLst>
          </p:cNvPr>
          <p:cNvCxnSpPr>
            <a:cxnSpLocks/>
            <a:stCxn id="11" idx="6"/>
            <a:endCxn id="19" idx="2"/>
          </p:cNvCxnSpPr>
          <p:nvPr/>
        </p:nvCxnSpPr>
        <p:spPr>
          <a:xfrm>
            <a:off x="9608430" y="5369403"/>
            <a:ext cx="1737056" cy="5201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28524EA9-DC96-F1EB-3C28-F1A6A19D67FA}"/>
              </a:ext>
            </a:extLst>
          </p:cNvPr>
          <p:cNvCxnSpPr>
            <a:cxnSpLocks/>
            <a:stCxn id="12" idx="7"/>
            <a:endCxn id="11" idx="3"/>
          </p:cNvCxnSpPr>
          <p:nvPr/>
        </p:nvCxnSpPr>
        <p:spPr>
          <a:xfrm flipH="1" flipV="1">
            <a:off x="9359338" y="5472580"/>
            <a:ext cx="584192" cy="100561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97109D8F-3368-8447-CD63-BE08CFE3CCB5}"/>
              </a:ext>
            </a:extLst>
          </p:cNvPr>
          <p:cNvCxnSpPr>
            <a:cxnSpLocks/>
            <a:stCxn id="12" idx="6"/>
            <a:endCxn id="13" idx="2"/>
          </p:cNvCxnSpPr>
          <p:nvPr/>
        </p:nvCxnSpPr>
        <p:spPr>
          <a:xfrm flipV="1">
            <a:off x="9986267" y="6563537"/>
            <a:ext cx="1213304" cy="178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3E6D165E-F2E1-6333-E5CF-567AC231156D}"/>
              </a:ext>
            </a:extLst>
          </p:cNvPr>
          <p:cNvCxnSpPr>
            <a:cxnSpLocks/>
            <a:stCxn id="12" idx="5"/>
            <a:endCxn id="14" idx="2"/>
          </p:cNvCxnSpPr>
          <p:nvPr/>
        </p:nvCxnSpPr>
        <p:spPr>
          <a:xfrm flipH="1">
            <a:off x="9445350" y="6684549"/>
            <a:ext cx="498180" cy="110766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Connecteur droit 63">
            <a:extLst>
              <a:ext uri="{FF2B5EF4-FFF2-40B4-BE49-F238E27FC236}">
                <a16:creationId xmlns:a16="http://schemas.microsoft.com/office/drawing/2014/main" id="{26B0CCA7-9EFF-08F5-BB6F-5513CE8F34E5}"/>
              </a:ext>
            </a:extLst>
          </p:cNvPr>
          <p:cNvCxnSpPr>
            <a:cxnSpLocks/>
            <a:stCxn id="14" idx="6"/>
            <a:endCxn id="18" idx="2"/>
          </p:cNvCxnSpPr>
          <p:nvPr/>
        </p:nvCxnSpPr>
        <p:spPr>
          <a:xfrm flipV="1">
            <a:off x="9737179" y="7500388"/>
            <a:ext cx="1916932" cy="29182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0D7BE13E-FF7B-6CCF-7FC3-070BABB7FFD8}"/>
              </a:ext>
            </a:extLst>
          </p:cNvPr>
          <p:cNvCxnSpPr>
            <a:cxnSpLocks/>
            <a:stCxn id="13" idx="4"/>
            <a:endCxn id="18" idx="1"/>
          </p:cNvCxnSpPr>
          <p:nvPr/>
        </p:nvCxnSpPr>
        <p:spPr>
          <a:xfrm>
            <a:off x="11345486" y="6709451"/>
            <a:ext cx="351362" cy="687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Connecteur droit 65">
            <a:extLst>
              <a:ext uri="{FF2B5EF4-FFF2-40B4-BE49-F238E27FC236}">
                <a16:creationId xmlns:a16="http://schemas.microsoft.com/office/drawing/2014/main" id="{A91B2C6B-F231-2927-B2A0-5A3DCCB1C78C}"/>
              </a:ext>
            </a:extLst>
          </p:cNvPr>
          <p:cNvCxnSpPr>
            <a:cxnSpLocks/>
            <a:stCxn id="13" idx="6"/>
            <a:endCxn id="19" idx="3"/>
          </p:cNvCxnSpPr>
          <p:nvPr/>
        </p:nvCxnSpPr>
        <p:spPr>
          <a:xfrm flipH="1" flipV="1">
            <a:off x="11388223" y="5524592"/>
            <a:ext cx="103177" cy="10389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ZoneTexte 66">
            <a:extLst>
              <a:ext uri="{FF2B5EF4-FFF2-40B4-BE49-F238E27FC236}">
                <a16:creationId xmlns:a16="http://schemas.microsoft.com/office/drawing/2014/main" id="{8720C4D1-B6F0-DAAE-6E83-9ADD354F9D2F}"/>
              </a:ext>
            </a:extLst>
          </p:cNvPr>
          <p:cNvSpPr txBox="1"/>
          <p:nvPr/>
        </p:nvSpPr>
        <p:spPr>
          <a:xfrm>
            <a:off x="8681517" y="5017347"/>
            <a:ext cx="729642" cy="369332"/>
          </a:xfrm>
          <a:prstGeom prst="rect">
            <a:avLst/>
          </a:prstGeom>
          <a:noFill/>
        </p:spPr>
        <p:txBody>
          <a:bodyPr wrap="square" rtlCol="0">
            <a:spAutoFit/>
          </a:bodyPr>
          <a:lstStyle/>
          <a:p>
            <a:r>
              <a:rPr lang="fr-FR" dirty="0"/>
              <a:t>Ali</a:t>
            </a:r>
          </a:p>
        </p:txBody>
      </p:sp>
      <p:sp>
        <p:nvSpPr>
          <p:cNvPr id="68" name="ZoneTexte 67">
            <a:extLst>
              <a:ext uri="{FF2B5EF4-FFF2-40B4-BE49-F238E27FC236}">
                <a16:creationId xmlns:a16="http://schemas.microsoft.com/office/drawing/2014/main" id="{5A539B59-7AE0-0BF0-D3D6-B019168F9594}"/>
              </a:ext>
            </a:extLst>
          </p:cNvPr>
          <p:cNvSpPr txBox="1"/>
          <p:nvPr/>
        </p:nvSpPr>
        <p:spPr>
          <a:xfrm>
            <a:off x="11614684" y="4968683"/>
            <a:ext cx="1132757" cy="369332"/>
          </a:xfrm>
          <a:prstGeom prst="rect">
            <a:avLst/>
          </a:prstGeom>
          <a:noFill/>
        </p:spPr>
        <p:txBody>
          <a:bodyPr wrap="square" rtlCol="0">
            <a:spAutoFit/>
          </a:bodyPr>
          <a:lstStyle/>
          <a:p>
            <a:r>
              <a:rPr lang="fr-FR" dirty="0"/>
              <a:t>Ahmed</a:t>
            </a:r>
          </a:p>
        </p:txBody>
      </p:sp>
      <p:sp>
        <p:nvSpPr>
          <p:cNvPr id="69" name="ZoneTexte 68">
            <a:extLst>
              <a:ext uri="{FF2B5EF4-FFF2-40B4-BE49-F238E27FC236}">
                <a16:creationId xmlns:a16="http://schemas.microsoft.com/office/drawing/2014/main" id="{3B7B3AE6-AB54-3718-1200-487151BC24D2}"/>
              </a:ext>
            </a:extLst>
          </p:cNvPr>
          <p:cNvSpPr txBox="1"/>
          <p:nvPr/>
        </p:nvSpPr>
        <p:spPr>
          <a:xfrm>
            <a:off x="11534137" y="6352925"/>
            <a:ext cx="1132757" cy="369332"/>
          </a:xfrm>
          <a:prstGeom prst="rect">
            <a:avLst/>
          </a:prstGeom>
          <a:noFill/>
        </p:spPr>
        <p:txBody>
          <a:bodyPr wrap="square" rtlCol="0">
            <a:spAutoFit/>
          </a:bodyPr>
          <a:lstStyle/>
          <a:p>
            <a:r>
              <a:rPr lang="fr-FR" dirty="0"/>
              <a:t>Sara</a:t>
            </a:r>
          </a:p>
        </p:txBody>
      </p:sp>
      <p:sp>
        <p:nvSpPr>
          <p:cNvPr id="70" name="ZoneTexte 69">
            <a:extLst>
              <a:ext uri="{FF2B5EF4-FFF2-40B4-BE49-F238E27FC236}">
                <a16:creationId xmlns:a16="http://schemas.microsoft.com/office/drawing/2014/main" id="{0D926E23-B8C6-16D7-93B8-CC6095481294}"/>
              </a:ext>
            </a:extLst>
          </p:cNvPr>
          <p:cNvSpPr txBox="1"/>
          <p:nvPr/>
        </p:nvSpPr>
        <p:spPr>
          <a:xfrm>
            <a:off x="11453590" y="7737167"/>
            <a:ext cx="1132757" cy="369332"/>
          </a:xfrm>
          <a:prstGeom prst="rect">
            <a:avLst/>
          </a:prstGeom>
          <a:noFill/>
        </p:spPr>
        <p:txBody>
          <a:bodyPr wrap="square" rtlCol="0">
            <a:spAutoFit/>
          </a:bodyPr>
          <a:lstStyle/>
          <a:p>
            <a:r>
              <a:rPr lang="fr-FR" dirty="0"/>
              <a:t>Karim</a:t>
            </a:r>
          </a:p>
        </p:txBody>
      </p:sp>
      <p:sp>
        <p:nvSpPr>
          <p:cNvPr id="71" name="ZoneTexte 70">
            <a:extLst>
              <a:ext uri="{FF2B5EF4-FFF2-40B4-BE49-F238E27FC236}">
                <a16:creationId xmlns:a16="http://schemas.microsoft.com/office/drawing/2014/main" id="{5BE709A9-0FC5-E32A-F98E-80CC5E080F4E}"/>
              </a:ext>
            </a:extLst>
          </p:cNvPr>
          <p:cNvSpPr txBox="1"/>
          <p:nvPr/>
        </p:nvSpPr>
        <p:spPr>
          <a:xfrm>
            <a:off x="8697542" y="6310747"/>
            <a:ext cx="1132757" cy="369332"/>
          </a:xfrm>
          <a:prstGeom prst="rect">
            <a:avLst/>
          </a:prstGeom>
          <a:noFill/>
        </p:spPr>
        <p:txBody>
          <a:bodyPr wrap="square" rtlCol="0">
            <a:spAutoFit/>
          </a:bodyPr>
          <a:lstStyle/>
          <a:p>
            <a:r>
              <a:rPr lang="fr-FR" dirty="0"/>
              <a:t>Reda</a:t>
            </a:r>
          </a:p>
        </p:txBody>
      </p:sp>
      <p:sp>
        <p:nvSpPr>
          <p:cNvPr id="72" name="ZoneTexte 71">
            <a:extLst>
              <a:ext uri="{FF2B5EF4-FFF2-40B4-BE49-F238E27FC236}">
                <a16:creationId xmlns:a16="http://schemas.microsoft.com/office/drawing/2014/main" id="{C683F28E-AFB9-A0EC-C70A-1AED8A6BF392}"/>
              </a:ext>
            </a:extLst>
          </p:cNvPr>
          <p:cNvSpPr txBox="1"/>
          <p:nvPr/>
        </p:nvSpPr>
        <p:spPr>
          <a:xfrm>
            <a:off x="8667685" y="7589185"/>
            <a:ext cx="1132757" cy="369332"/>
          </a:xfrm>
          <a:prstGeom prst="rect">
            <a:avLst/>
          </a:prstGeom>
          <a:noFill/>
        </p:spPr>
        <p:txBody>
          <a:bodyPr wrap="square" rtlCol="0">
            <a:spAutoFit/>
          </a:bodyPr>
          <a:lstStyle/>
          <a:p>
            <a:r>
              <a:rPr lang="fr-FR" dirty="0"/>
              <a:t>Aya</a:t>
            </a:r>
          </a:p>
        </p:txBody>
      </p:sp>
      <p:sp>
        <p:nvSpPr>
          <p:cNvPr id="73" name="Ellipse 72">
            <a:extLst>
              <a:ext uri="{FF2B5EF4-FFF2-40B4-BE49-F238E27FC236}">
                <a16:creationId xmlns:a16="http://schemas.microsoft.com/office/drawing/2014/main" id="{0EDDA1C1-3B0C-9FD8-3768-42C65B2A0C25}"/>
              </a:ext>
            </a:extLst>
          </p:cNvPr>
          <p:cNvSpPr/>
          <p:nvPr/>
        </p:nvSpPr>
        <p:spPr>
          <a:xfrm>
            <a:off x="12744412" y="6207010"/>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droit 73">
            <a:extLst>
              <a:ext uri="{FF2B5EF4-FFF2-40B4-BE49-F238E27FC236}">
                <a16:creationId xmlns:a16="http://schemas.microsoft.com/office/drawing/2014/main" id="{6C69635E-773D-372C-2918-0E8106D75363}"/>
              </a:ext>
            </a:extLst>
          </p:cNvPr>
          <p:cNvCxnSpPr>
            <a:cxnSpLocks/>
            <a:stCxn id="73" idx="4"/>
            <a:endCxn id="18" idx="6"/>
          </p:cNvCxnSpPr>
          <p:nvPr/>
        </p:nvCxnSpPr>
        <p:spPr>
          <a:xfrm flipH="1">
            <a:off x="11945940" y="6498839"/>
            <a:ext cx="944387" cy="100154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Connecteur droit 74">
            <a:extLst>
              <a:ext uri="{FF2B5EF4-FFF2-40B4-BE49-F238E27FC236}">
                <a16:creationId xmlns:a16="http://schemas.microsoft.com/office/drawing/2014/main" id="{584C7303-4ACC-A5C7-6794-3DFD210DDEFA}"/>
              </a:ext>
            </a:extLst>
          </p:cNvPr>
          <p:cNvCxnSpPr>
            <a:cxnSpLocks/>
            <a:stCxn id="73" idx="6"/>
            <a:endCxn id="19" idx="6"/>
          </p:cNvCxnSpPr>
          <p:nvPr/>
        </p:nvCxnSpPr>
        <p:spPr>
          <a:xfrm flipH="1" flipV="1">
            <a:off x="11637315" y="5421415"/>
            <a:ext cx="1398926" cy="93151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ZoneTexte 75">
            <a:extLst>
              <a:ext uri="{FF2B5EF4-FFF2-40B4-BE49-F238E27FC236}">
                <a16:creationId xmlns:a16="http://schemas.microsoft.com/office/drawing/2014/main" id="{C8989150-3C29-B8B2-78AA-288CCB85B1D4}"/>
              </a:ext>
            </a:extLst>
          </p:cNvPr>
          <p:cNvSpPr txBox="1"/>
          <p:nvPr/>
        </p:nvSpPr>
        <p:spPr>
          <a:xfrm>
            <a:off x="12761691" y="5764721"/>
            <a:ext cx="1132757" cy="369332"/>
          </a:xfrm>
          <a:prstGeom prst="rect">
            <a:avLst/>
          </a:prstGeom>
          <a:noFill/>
        </p:spPr>
        <p:txBody>
          <a:bodyPr wrap="square" rtlCol="0">
            <a:spAutoFit/>
          </a:bodyPr>
          <a:lstStyle/>
          <a:p>
            <a:r>
              <a:rPr lang="fr-FR" dirty="0"/>
              <a:t>Akram</a:t>
            </a:r>
          </a:p>
        </p:txBody>
      </p:sp>
    </p:spTree>
    <p:extLst>
      <p:ext uri="{BB962C8B-B14F-4D97-AF65-F5344CB8AC3E}">
        <p14:creationId xmlns:p14="http://schemas.microsoft.com/office/powerpoint/2010/main" val="416034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5" name="ZoneTexte 4">
            <a:extLst>
              <a:ext uri="{FF2B5EF4-FFF2-40B4-BE49-F238E27FC236}">
                <a16:creationId xmlns:a16="http://schemas.microsoft.com/office/drawing/2014/main" id="{B6F5D36A-26E8-EFAD-F1FE-A50D175E6D10}"/>
              </a:ext>
            </a:extLst>
          </p:cNvPr>
          <p:cNvSpPr txBox="1"/>
          <p:nvPr/>
        </p:nvSpPr>
        <p:spPr>
          <a:xfrm>
            <a:off x="673629" y="40093"/>
            <a:ext cx="16047826" cy="2416046"/>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A Quoi Sert un Graphe ?</a:t>
            </a:r>
          </a:p>
          <a:p>
            <a:endParaRPr lang="fr-FR" sz="3600" dirty="0"/>
          </a:p>
        </p:txBody>
      </p:sp>
      <p:sp>
        <p:nvSpPr>
          <p:cNvPr id="6" name="ZoneTexte 5">
            <a:extLst>
              <a:ext uri="{FF2B5EF4-FFF2-40B4-BE49-F238E27FC236}">
                <a16:creationId xmlns:a16="http://schemas.microsoft.com/office/drawing/2014/main" id="{3B6752B2-B109-FFF9-3123-F4507E44A13B}"/>
              </a:ext>
            </a:extLst>
          </p:cNvPr>
          <p:cNvSpPr txBox="1"/>
          <p:nvPr/>
        </p:nvSpPr>
        <p:spPr>
          <a:xfrm>
            <a:off x="2552264" y="2451776"/>
            <a:ext cx="8968903" cy="523220"/>
          </a:xfrm>
          <a:prstGeom prst="rect">
            <a:avLst/>
          </a:prstGeom>
          <a:noFill/>
        </p:spPr>
        <p:txBody>
          <a:bodyPr wrap="square" rtlCol="0">
            <a:spAutoFit/>
          </a:bodyPr>
          <a:lstStyle/>
          <a:p>
            <a:r>
              <a:rPr lang="fr-FR" sz="2800" dirty="0">
                <a:latin typeface="Amasis MT Pro" panose="02040504050005020304" pitchFamily="18" charset="0"/>
              </a:rPr>
              <a:t>Représenter des relations entre des éléments</a:t>
            </a:r>
          </a:p>
        </p:txBody>
      </p:sp>
      <p:sp>
        <p:nvSpPr>
          <p:cNvPr id="24" name="ZoneTexte 23">
            <a:extLst>
              <a:ext uri="{FF2B5EF4-FFF2-40B4-BE49-F238E27FC236}">
                <a16:creationId xmlns:a16="http://schemas.microsoft.com/office/drawing/2014/main" id="{44EA64B8-C87B-E252-4EF8-CDBF58057A77}"/>
              </a:ext>
            </a:extLst>
          </p:cNvPr>
          <p:cNvSpPr txBox="1"/>
          <p:nvPr/>
        </p:nvSpPr>
        <p:spPr>
          <a:xfrm>
            <a:off x="2039978" y="5740710"/>
            <a:ext cx="5035994" cy="523220"/>
          </a:xfrm>
          <a:prstGeom prst="rect">
            <a:avLst/>
          </a:prstGeom>
          <a:noFill/>
        </p:spPr>
        <p:txBody>
          <a:bodyPr wrap="square" rtlCol="0">
            <a:spAutoFit/>
          </a:bodyPr>
          <a:lstStyle/>
          <a:p>
            <a:r>
              <a:rPr lang="fr-FR" sz="2800" dirty="0">
                <a:latin typeface="Amasis MT Pro" panose="02040504050005020304" pitchFamily="18" charset="0"/>
              </a:rPr>
              <a:t>Réseau de transport</a:t>
            </a:r>
          </a:p>
        </p:txBody>
      </p:sp>
      <p:sp>
        <p:nvSpPr>
          <p:cNvPr id="25" name="Ellipse 24">
            <a:extLst>
              <a:ext uri="{FF2B5EF4-FFF2-40B4-BE49-F238E27FC236}">
                <a16:creationId xmlns:a16="http://schemas.microsoft.com/office/drawing/2014/main" id="{D218F9C3-1C83-0030-B844-683D5458D6E3}"/>
              </a:ext>
            </a:extLst>
          </p:cNvPr>
          <p:cNvSpPr/>
          <p:nvPr/>
        </p:nvSpPr>
        <p:spPr>
          <a:xfrm>
            <a:off x="8558762" y="5176671"/>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E1F1FA16-7F23-7845-2107-F564EB0411AF}"/>
              </a:ext>
            </a:extLst>
          </p:cNvPr>
          <p:cNvSpPr/>
          <p:nvPr/>
        </p:nvSpPr>
        <p:spPr>
          <a:xfrm>
            <a:off x="8936599" y="6388640"/>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35643E2D-6679-120C-5D47-DEDD4C004D28}"/>
              </a:ext>
            </a:extLst>
          </p:cNvPr>
          <p:cNvSpPr/>
          <p:nvPr/>
        </p:nvSpPr>
        <p:spPr>
          <a:xfrm>
            <a:off x="10441732" y="637080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EDB0BCB8-9733-5D61-C243-8A43A9393592}"/>
              </a:ext>
            </a:extLst>
          </p:cNvPr>
          <p:cNvSpPr/>
          <p:nvPr/>
        </p:nvSpPr>
        <p:spPr>
          <a:xfrm>
            <a:off x="8687511" y="759948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84A2B11C-074F-FD99-6310-C0E21782B871}"/>
              </a:ext>
            </a:extLst>
          </p:cNvPr>
          <p:cNvSpPr/>
          <p:nvPr/>
        </p:nvSpPr>
        <p:spPr>
          <a:xfrm>
            <a:off x="10896272" y="7307656"/>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12563016-1D3E-5AB7-A275-8D66F55A041A}"/>
              </a:ext>
            </a:extLst>
          </p:cNvPr>
          <p:cNvSpPr/>
          <p:nvPr/>
        </p:nvSpPr>
        <p:spPr>
          <a:xfrm>
            <a:off x="10587647" y="522868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1" name="Connecteur droit 30">
            <a:extLst>
              <a:ext uri="{FF2B5EF4-FFF2-40B4-BE49-F238E27FC236}">
                <a16:creationId xmlns:a16="http://schemas.microsoft.com/office/drawing/2014/main" id="{17E54F80-2F1E-EF79-B3B1-AA2AA65F572C}"/>
              </a:ext>
            </a:extLst>
          </p:cNvPr>
          <p:cNvCxnSpPr>
            <a:cxnSpLocks/>
            <a:stCxn id="25" idx="6"/>
            <a:endCxn id="30" idx="2"/>
          </p:cNvCxnSpPr>
          <p:nvPr/>
        </p:nvCxnSpPr>
        <p:spPr>
          <a:xfrm>
            <a:off x="8850591" y="5322586"/>
            <a:ext cx="1737056" cy="5201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Connecteur droit 31">
            <a:extLst>
              <a:ext uri="{FF2B5EF4-FFF2-40B4-BE49-F238E27FC236}">
                <a16:creationId xmlns:a16="http://schemas.microsoft.com/office/drawing/2014/main" id="{836C9F3E-710D-9431-DA1C-F866A8E9914E}"/>
              </a:ext>
            </a:extLst>
          </p:cNvPr>
          <p:cNvCxnSpPr>
            <a:cxnSpLocks/>
            <a:stCxn id="26" idx="7"/>
            <a:endCxn id="25" idx="3"/>
          </p:cNvCxnSpPr>
          <p:nvPr/>
        </p:nvCxnSpPr>
        <p:spPr>
          <a:xfrm flipH="1" flipV="1">
            <a:off x="8601499" y="5425763"/>
            <a:ext cx="584192" cy="100561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Connecteur droit 32">
            <a:extLst>
              <a:ext uri="{FF2B5EF4-FFF2-40B4-BE49-F238E27FC236}">
                <a16:creationId xmlns:a16="http://schemas.microsoft.com/office/drawing/2014/main" id="{5A883FAE-8F50-4A9E-2153-0EED5ABF83CC}"/>
              </a:ext>
            </a:extLst>
          </p:cNvPr>
          <p:cNvCxnSpPr>
            <a:cxnSpLocks/>
            <a:stCxn id="26" idx="6"/>
            <a:endCxn id="27" idx="2"/>
          </p:cNvCxnSpPr>
          <p:nvPr/>
        </p:nvCxnSpPr>
        <p:spPr>
          <a:xfrm flipV="1">
            <a:off x="9228428" y="6516720"/>
            <a:ext cx="1213304" cy="178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Connecteur droit 33">
            <a:extLst>
              <a:ext uri="{FF2B5EF4-FFF2-40B4-BE49-F238E27FC236}">
                <a16:creationId xmlns:a16="http://schemas.microsoft.com/office/drawing/2014/main" id="{15D43D17-2271-CC1E-6814-B474B6B43D68}"/>
              </a:ext>
            </a:extLst>
          </p:cNvPr>
          <p:cNvCxnSpPr>
            <a:cxnSpLocks/>
            <a:stCxn id="26" idx="5"/>
            <a:endCxn id="28" idx="2"/>
          </p:cNvCxnSpPr>
          <p:nvPr/>
        </p:nvCxnSpPr>
        <p:spPr>
          <a:xfrm flipH="1">
            <a:off x="8687511" y="6637732"/>
            <a:ext cx="498180" cy="110766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25A80FEF-01BB-C8B8-5950-1A27FE12BE58}"/>
              </a:ext>
            </a:extLst>
          </p:cNvPr>
          <p:cNvCxnSpPr>
            <a:cxnSpLocks/>
            <a:stCxn id="28" idx="6"/>
            <a:endCxn id="29" idx="2"/>
          </p:cNvCxnSpPr>
          <p:nvPr/>
        </p:nvCxnSpPr>
        <p:spPr>
          <a:xfrm flipV="1">
            <a:off x="8979340" y="7453571"/>
            <a:ext cx="1916932" cy="29182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Connecteur droit 35">
            <a:extLst>
              <a:ext uri="{FF2B5EF4-FFF2-40B4-BE49-F238E27FC236}">
                <a16:creationId xmlns:a16="http://schemas.microsoft.com/office/drawing/2014/main" id="{6FB7C1E5-955F-4ADE-FA7A-7A95A3650ECF}"/>
              </a:ext>
            </a:extLst>
          </p:cNvPr>
          <p:cNvCxnSpPr>
            <a:cxnSpLocks/>
            <a:stCxn id="27" idx="4"/>
            <a:endCxn id="29" idx="1"/>
          </p:cNvCxnSpPr>
          <p:nvPr/>
        </p:nvCxnSpPr>
        <p:spPr>
          <a:xfrm>
            <a:off x="10587647" y="6662634"/>
            <a:ext cx="351362" cy="68775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Connecteur droit 36">
            <a:extLst>
              <a:ext uri="{FF2B5EF4-FFF2-40B4-BE49-F238E27FC236}">
                <a16:creationId xmlns:a16="http://schemas.microsoft.com/office/drawing/2014/main" id="{6AC4ABF2-8072-6E0E-C2A6-BEFF35E29A5C}"/>
              </a:ext>
            </a:extLst>
          </p:cNvPr>
          <p:cNvCxnSpPr>
            <a:cxnSpLocks/>
            <a:stCxn id="27" idx="6"/>
            <a:endCxn id="30" idx="3"/>
          </p:cNvCxnSpPr>
          <p:nvPr/>
        </p:nvCxnSpPr>
        <p:spPr>
          <a:xfrm flipH="1" flipV="1">
            <a:off x="10630384" y="5477775"/>
            <a:ext cx="103177" cy="103894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ZoneTexte 37">
            <a:extLst>
              <a:ext uri="{FF2B5EF4-FFF2-40B4-BE49-F238E27FC236}">
                <a16:creationId xmlns:a16="http://schemas.microsoft.com/office/drawing/2014/main" id="{9055CBDA-7650-626E-41FC-1A3AC6B89A31}"/>
              </a:ext>
            </a:extLst>
          </p:cNvPr>
          <p:cNvSpPr txBox="1"/>
          <p:nvPr/>
        </p:nvSpPr>
        <p:spPr>
          <a:xfrm>
            <a:off x="7829120" y="4693172"/>
            <a:ext cx="1150220" cy="369332"/>
          </a:xfrm>
          <a:prstGeom prst="rect">
            <a:avLst/>
          </a:prstGeom>
          <a:noFill/>
        </p:spPr>
        <p:txBody>
          <a:bodyPr wrap="square" rtlCol="0">
            <a:spAutoFit/>
          </a:bodyPr>
          <a:lstStyle/>
          <a:p>
            <a:r>
              <a:rPr lang="fr-FR" dirty="0"/>
              <a:t>Rabat</a:t>
            </a:r>
          </a:p>
        </p:txBody>
      </p:sp>
      <p:sp>
        <p:nvSpPr>
          <p:cNvPr id="39" name="ZoneTexte 38">
            <a:extLst>
              <a:ext uri="{FF2B5EF4-FFF2-40B4-BE49-F238E27FC236}">
                <a16:creationId xmlns:a16="http://schemas.microsoft.com/office/drawing/2014/main" id="{996DA091-A59E-BD74-A02D-5235946DD48F}"/>
              </a:ext>
            </a:extLst>
          </p:cNvPr>
          <p:cNvSpPr txBox="1"/>
          <p:nvPr/>
        </p:nvSpPr>
        <p:spPr>
          <a:xfrm>
            <a:off x="10856845" y="4921866"/>
            <a:ext cx="1132757" cy="369332"/>
          </a:xfrm>
          <a:prstGeom prst="rect">
            <a:avLst/>
          </a:prstGeom>
          <a:noFill/>
        </p:spPr>
        <p:txBody>
          <a:bodyPr wrap="square" rtlCol="0">
            <a:spAutoFit/>
          </a:bodyPr>
          <a:lstStyle/>
          <a:p>
            <a:r>
              <a:rPr lang="fr-FR" dirty="0"/>
              <a:t>Fès</a:t>
            </a:r>
          </a:p>
        </p:txBody>
      </p:sp>
      <p:sp>
        <p:nvSpPr>
          <p:cNvPr id="40" name="ZoneTexte 39">
            <a:extLst>
              <a:ext uri="{FF2B5EF4-FFF2-40B4-BE49-F238E27FC236}">
                <a16:creationId xmlns:a16="http://schemas.microsoft.com/office/drawing/2014/main" id="{0C77F841-FE35-B7BC-C578-7547FBF60024}"/>
              </a:ext>
            </a:extLst>
          </p:cNvPr>
          <p:cNvSpPr txBox="1"/>
          <p:nvPr/>
        </p:nvSpPr>
        <p:spPr>
          <a:xfrm>
            <a:off x="10776298" y="6306108"/>
            <a:ext cx="1132757" cy="369332"/>
          </a:xfrm>
          <a:prstGeom prst="rect">
            <a:avLst/>
          </a:prstGeom>
          <a:noFill/>
        </p:spPr>
        <p:txBody>
          <a:bodyPr wrap="square" rtlCol="0">
            <a:spAutoFit/>
          </a:bodyPr>
          <a:lstStyle/>
          <a:p>
            <a:r>
              <a:rPr lang="fr-FR" dirty="0"/>
              <a:t>Meknès</a:t>
            </a:r>
          </a:p>
        </p:txBody>
      </p:sp>
      <p:sp>
        <p:nvSpPr>
          <p:cNvPr id="41" name="ZoneTexte 40">
            <a:extLst>
              <a:ext uri="{FF2B5EF4-FFF2-40B4-BE49-F238E27FC236}">
                <a16:creationId xmlns:a16="http://schemas.microsoft.com/office/drawing/2014/main" id="{DEA18692-2DAE-92D8-D7F9-760579EFB7A8}"/>
              </a:ext>
            </a:extLst>
          </p:cNvPr>
          <p:cNvSpPr txBox="1"/>
          <p:nvPr/>
        </p:nvSpPr>
        <p:spPr>
          <a:xfrm>
            <a:off x="10695751" y="7690350"/>
            <a:ext cx="1132757" cy="369332"/>
          </a:xfrm>
          <a:prstGeom prst="rect">
            <a:avLst/>
          </a:prstGeom>
          <a:noFill/>
        </p:spPr>
        <p:txBody>
          <a:bodyPr wrap="square" rtlCol="0">
            <a:spAutoFit/>
          </a:bodyPr>
          <a:lstStyle/>
          <a:p>
            <a:r>
              <a:rPr lang="fr-FR" dirty="0"/>
              <a:t>khenifra</a:t>
            </a:r>
          </a:p>
        </p:txBody>
      </p:sp>
      <p:sp>
        <p:nvSpPr>
          <p:cNvPr id="42" name="ZoneTexte 41">
            <a:extLst>
              <a:ext uri="{FF2B5EF4-FFF2-40B4-BE49-F238E27FC236}">
                <a16:creationId xmlns:a16="http://schemas.microsoft.com/office/drawing/2014/main" id="{F4F3EFDA-C2B8-9E46-4C2F-4F240487CB62}"/>
              </a:ext>
            </a:extLst>
          </p:cNvPr>
          <p:cNvSpPr txBox="1"/>
          <p:nvPr/>
        </p:nvSpPr>
        <p:spPr>
          <a:xfrm>
            <a:off x="7939703" y="6263930"/>
            <a:ext cx="1132757" cy="369332"/>
          </a:xfrm>
          <a:prstGeom prst="rect">
            <a:avLst/>
          </a:prstGeom>
          <a:noFill/>
        </p:spPr>
        <p:txBody>
          <a:bodyPr wrap="square" rtlCol="0">
            <a:spAutoFit/>
          </a:bodyPr>
          <a:lstStyle/>
          <a:p>
            <a:r>
              <a:rPr lang="fr-FR" dirty="0"/>
              <a:t>Casa</a:t>
            </a:r>
          </a:p>
        </p:txBody>
      </p:sp>
      <p:sp>
        <p:nvSpPr>
          <p:cNvPr id="43" name="ZoneTexte 42">
            <a:extLst>
              <a:ext uri="{FF2B5EF4-FFF2-40B4-BE49-F238E27FC236}">
                <a16:creationId xmlns:a16="http://schemas.microsoft.com/office/drawing/2014/main" id="{2FCBAB92-215B-CA2D-D95A-AD019785BD6F}"/>
              </a:ext>
            </a:extLst>
          </p:cNvPr>
          <p:cNvSpPr txBox="1"/>
          <p:nvPr/>
        </p:nvSpPr>
        <p:spPr>
          <a:xfrm>
            <a:off x="7469280" y="7650022"/>
            <a:ext cx="1408036" cy="369332"/>
          </a:xfrm>
          <a:prstGeom prst="rect">
            <a:avLst/>
          </a:prstGeom>
          <a:noFill/>
        </p:spPr>
        <p:txBody>
          <a:bodyPr wrap="square" rtlCol="0">
            <a:spAutoFit/>
          </a:bodyPr>
          <a:lstStyle/>
          <a:p>
            <a:r>
              <a:rPr lang="fr-FR" dirty="0"/>
              <a:t>Benimelal</a:t>
            </a:r>
          </a:p>
        </p:txBody>
      </p:sp>
      <p:sp>
        <p:nvSpPr>
          <p:cNvPr id="44" name="Ellipse 43">
            <a:extLst>
              <a:ext uri="{FF2B5EF4-FFF2-40B4-BE49-F238E27FC236}">
                <a16:creationId xmlns:a16="http://schemas.microsoft.com/office/drawing/2014/main" id="{E7D7CFD1-EECF-3DEF-1162-624A429778B5}"/>
              </a:ext>
            </a:extLst>
          </p:cNvPr>
          <p:cNvSpPr/>
          <p:nvPr/>
        </p:nvSpPr>
        <p:spPr>
          <a:xfrm>
            <a:off x="11986573" y="616019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D34B8440-DF41-FBDA-BD71-2F18BFF4CF30}"/>
              </a:ext>
            </a:extLst>
          </p:cNvPr>
          <p:cNvCxnSpPr>
            <a:cxnSpLocks/>
            <a:stCxn id="44" idx="4"/>
            <a:endCxn id="29" idx="6"/>
          </p:cNvCxnSpPr>
          <p:nvPr/>
        </p:nvCxnSpPr>
        <p:spPr>
          <a:xfrm flipH="1">
            <a:off x="11188101" y="6452022"/>
            <a:ext cx="944387" cy="100154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Connecteur droit 45">
            <a:extLst>
              <a:ext uri="{FF2B5EF4-FFF2-40B4-BE49-F238E27FC236}">
                <a16:creationId xmlns:a16="http://schemas.microsoft.com/office/drawing/2014/main" id="{13DBC2B1-3217-D9D5-950D-870DFAC0CFD9}"/>
              </a:ext>
            </a:extLst>
          </p:cNvPr>
          <p:cNvCxnSpPr>
            <a:cxnSpLocks/>
            <a:stCxn id="44" idx="6"/>
            <a:endCxn id="30" idx="6"/>
          </p:cNvCxnSpPr>
          <p:nvPr/>
        </p:nvCxnSpPr>
        <p:spPr>
          <a:xfrm flipH="1" flipV="1">
            <a:off x="10879476" y="5374598"/>
            <a:ext cx="1398926" cy="93151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ZoneTexte 46">
            <a:extLst>
              <a:ext uri="{FF2B5EF4-FFF2-40B4-BE49-F238E27FC236}">
                <a16:creationId xmlns:a16="http://schemas.microsoft.com/office/drawing/2014/main" id="{60009FFD-887F-01F1-8E52-63C771EE1105}"/>
              </a:ext>
            </a:extLst>
          </p:cNvPr>
          <p:cNvSpPr txBox="1"/>
          <p:nvPr/>
        </p:nvSpPr>
        <p:spPr>
          <a:xfrm>
            <a:off x="12003852" y="5717904"/>
            <a:ext cx="1132757" cy="369332"/>
          </a:xfrm>
          <a:prstGeom prst="rect">
            <a:avLst/>
          </a:prstGeom>
          <a:noFill/>
        </p:spPr>
        <p:txBody>
          <a:bodyPr wrap="square" rtlCol="0">
            <a:spAutoFit/>
          </a:bodyPr>
          <a:lstStyle/>
          <a:p>
            <a:r>
              <a:rPr lang="fr-FR" dirty="0"/>
              <a:t>Azrou</a:t>
            </a:r>
          </a:p>
        </p:txBody>
      </p:sp>
    </p:spTree>
    <p:extLst>
      <p:ext uri="{BB962C8B-B14F-4D97-AF65-F5344CB8AC3E}">
        <p14:creationId xmlns:p14="http://schemas.microsoft.com/office/powerpoint/2010/main" val="137173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463781" y="5963361"/>
            <a:ext cx="4787420" cy="3859857"/>
          </a:xfrm>
          <a:custGeom>
            <a:avLst/>
            <a:gdLst/>
            <a:ahLst/>
            <a:cxnLst/>
            <a:rect l="l" t="t" r="r" b="b"/>
            <a:pathLst>
              <a:path w="4787420" h="3859857">
                <a:moveTo>
                  <a:pt x="4787420" y="3859858"/>
                </a:moveTo>
                <a:lnTo>
                  <a:pt x="0" y="3859858"/>
                </a:lnTo>
                <a:lnTo>
                  <a:pt x="0" y="0"/>
                </a:lnTo>
                <a:lnTo>
                  <a:pt x="4787420" y="0"/>
                </a:lnTo>
                <a:lnTo>
                  <a:pt x="4787420" y="38598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5400000">
            <a:off x="13978217" y="463781"/>
            <a:ext cx="4787420" cy="3859857"/>
          </a:xfrm>
          <a:custGeom>
            <a:avLst/>
            <a:gdLst/>
            <a:ahLst/>
            <a:cxnLst/>
            <a:rect l="l" t="t" r="r" b="b"/>
            <a:pathLst>
              <a:path w="4787420" h="3859857">
                <a:moveTo>
                  <a:pt x="0" y="0"/>
                </a:moveTo>
                <a:lnTo>
                  <a:pt x="4787420" y="0"/>
                </a:lnTo>
                <a:lnTo>
                  <a:pt x="4787420" y="3859858"/>
                </a:lnTo>
                <a:lnTo>
                  <a:pt x="0" y="385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13071381" y="54995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4"/>
            <a:stretch>
              <a:fillRect/>
            </a:stretch>
          </a:blipFill>
        </p:spPr>
        <p:txBody>
          <a:bodyPr/>
          <a:lstStyle/>
          <a:p>
            <a:endParaRPr lang="fr-FR"/>
          </a:p>
        </p:txBody>
      </p:sp>
      <p:sp>
        <p:nvSpPr>
          <p:cNvPr id="15" name="Freeform 15"/>
          <p:cNvSpPr/>
          <p:nvPr/>
        </p:nvSpPr>
        <p:spPr>
          <a:xfrm>
            <a:off x="267856" y="68537"/>
            <a:ext cx="1955888" cy="1920327"/>
          </a:xfrm>
          <a:custGeom>
            <a:avLst/>
            <a:gdLst/>
            <a:ahLst/>
            <a:cxnLst/>
            <a:rect l="l" t="t" r="r" b="b"/>
            <a:pathLst>
              <a:path w="1955888" h="1920327">
                <a:moveTo>
                  <a:pt x="0" y="0"/>
                </a:moveTo>
                <a:lnTo>
                  <a:pt x="1955888" y="0"/>
                </a:lnTo>
                <a:lnTo>
                  <a:pt x="1955888" y="1920326"/>
                </a:lnTo>
                <a:lnTo>
                  <a:pt x="0" y="1920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42425" y="-174675"/>
            <a:ext cx="2406750" cy="2406750"/>
          </a:xfrm>
          <a:custGeom>
            <a:avLst/>
            <a:gdLst/>
            <a:ahLst/>
            <a:cxnLst/>
            <a:rect l="l" t="t" r="r" b="b"/>
            <a:pathLst>
              <a:path w="2406750" h="2406750">
                <a:moveTo>
                  <a:pt x="0" y="0"/>
                </a:moveTo>
                <a:lnTo>
                  <a:pt x="2406750" y="0"/>
                </a:lnTo>
                <a:lnTo>
                  <a:pt x="2406750" y="2406750"/>
                </a:lnTo>
                <a:lnTo>
                  <a:pt x="0" y="2406750"/>
                </a:lnTo>
                <a:lnTo>
                  <a:pt x="0" y="0"/>
                </a:lnTo>
                <a:close/>
              </a:path>
            </a:pathLst>
          </a:custGeom>
          <a:blipFill>
            <a:blip r:embed="rId7"/>
            <a:stretch>
              <a:fillRect/>
            </a:stretch>
          </a:blipFill>
        </p:spPr>
        <p:txBody>
          <a:bodyPr/>
          <a:lstStyle/>
          <a:p>
            <a:endParaRPr lang="fr-FR"/>
          </a:p>
        </p:txBody>
      </p:sp>
      <p:sp>
        <p:nvSpPr>
          <p:cNvPr id="7" name="ZoneTexte 6">
            <a:extLst>
              <a:ext uri="{FF2B5EF4-FFF2-40B4-BE49-F238E27FC236}">
                <a16:creationId xmlns:a16="http://schemas.microsoft.com/office/drawing/2014/main" id="{1BA4623F-29A4-4F2A-01A5-0FFA19CC014C}"/>
              </a:ext>
            </a:extLst>
          </p:cNvPr>
          <p:cNvSpPr txBox="1"/>
          <p:nvPr/>
        </p:nvSpPr>
        <p:spPr>
          <a:xfrm>
            <a:off x="617894" y="68537"/>
            <a:ext cx="14145174" cy="2416046"/>
          </a:xfrm>
          <a:prstGeom prst="rect">
            <a:avLst/>
          </a:prstGeom>
          <a:noFill/>
        </p:spPr>
        <p:txBody>
          <a:bodyPr wrap="square" rtlCol="0">
            <a:spAutoFit/>
          </a:bodyPr>
          <a:lstStyle/>
          <a:p>
            <a:r>
              <a:rPr lang="fr-FR" sz="11500" b="1" kern="0" dirty="0">
                <a:latin typeface="Times New Roman" panose="02020603050405020304" pitchFamily="18" charset="0"/>
                <a:cs typeface="Arial" panose="020B0604020202020204" pitchFamily="34" charset="0"/>
              </a:rPr>
              <a:t>Où sont les Graphes ?</a:t>
            </a:r>
          </a:p>
          <a:p>
            <a:endParaRPr lang="fr-FR" sz="3600" dirty="0"/>
          </a:p>
        </p:txBody>
      </p:sp>
      <p:sp>
        <p:nvSpPr>
          <p:cNvPr id="8" name="ZoneTexte 7">
            <a:extLst>
              <a:ext uri="{FF2B5EF4-FFF2-40B4-BE49-F238E27FC236}">
                <a16:creationId xmlns:a16="http://schemas.microsoft.com/office/drawing/2014/main" id="{5AD8C918-FC65-297B-185B-5E9935D6B4F3}"/>
              </a:ext>
            </a:extLst>
          </p:cNvPr>
          <p:cNvSpPr txBox="1"/>
          <p:nvPr/>
        </p:nvSpPr>
        <p:spPr>
          <a:xfrm>
            <a:off x="1733114" y="3464248"/>
            <a:ext cx="5241306" cy="4401205"/>
          </a:xfrm>
          <a:prstGeom prst="rect">
            <a:avLst/>
          </a:prstGeom>
          <a:noFill/>
        </p:spPr>
        <p:txBody>
          <a:bodyPr wrap="square" rtlCol="0">
            <a:spAutoFit/>
          </a:bodyPr>
          <a:lstStyle/>
          <a:p>
            <a:r>
              <a:rPr lang="fr-FR" sz="2800" dirty="0">
                <a:latin typeface="Amasis MT Pro" panose="02040504050005020304" pitchFamily="18" charset="0"/>
              </a:rPr>
              <a:t>Réseaux :</a:t>
            </a:r>
          </a:p>
          <a:p>
            <a:pPr marL="914400" lvl="1" indent="-457200">
              <a:buFont typeface="Courier New" panose="02070309020205020404" pitchFamily="49" charset="0"/>
              <a:buChar char="o"/>
            </a:pPr>
            <a:r>
              <a:rPr lang="fr-FR" sz="2800" dirty="0">
                <a:latin typeface="Amasis MT Pro" panose="02040504050005020304" pitchFamily="18" charset="0"/>
              </a:rPr>
              <a:t>	Sociaux</a:t>
            </a:r>
          </a:p>
          <a:p>
            <a:pPr marL="914400" lvl="1" indent="-457200">
              <a:buFont typeface="Courier New" panose="02070309020205020404" pitchFamily="49" charset="0"/>
              <a:buChar char="o"/>
            </a:pPr>
            <a:r>
              <a:rPr lang="fr-FR" sz="2800" dirty="0">
                <a:latin typeface="Amasis MT Pro" panose="02040504050005020304" pitchFamily="18" charset="0"/>
              </a:rPr>
              <a:t>	Routier, Aérienne</a:t>
            </a:r>
          </a:p>
          <a:p>
            <a:pPr marL="914400" lvl="1" indent="-457200">
              <a:buFont typeface="Courier New" panose="02070309020205020404" pitchFamily="49" charset="0"/>
              <a:buChar char="o"/>
            </a:pPr>
            <a:r>
              <a:rPr lang="fr-FR" sz="2800" dirty="0">
                <a:latin typeface="Amasis MT Pro" panose="02040504050005020304" pitchFamily="18" charset="0"/>
              </a:rPr>
              <a:t>	Distribution de biens</a:t>
            </a:r>
          </a:p>
          <a:p>
            <a:pPr marL="914400" lvl="1" indent="-457200">
              <a:buFont typeface="Courier New" panose="02070309020205020404" pitchFamily="49" charset="0"/>
              <a:buChar char="o"/>
            </a:pPr>
            <a:r>
              <a:rPr lang="fr-FR" sz="2800" dirty="0">
                <a:latin typeface="Amasis MT Pro" panose="02040504050005020304" pitchFamily="18" charset="0"/>
              </a:rPr>
              <a:t>	Energie</a:t>
            </a:r>
          </a:p>
          <a:p>
            <a:r>
              <a:rPr lang="fr-FR" sz="2800" dirty="0">
                <a:latin typeface="Amasis MT Pro" panose="02040504050005020304" pitchFamily="18" charset="0"/>
              </a:rPr>
              <a:t>Mathématique :</a:t>
            </a:r>
          </a:p>
          <a:p>
            <a:r>
              <a:rPr lang="fr-FR" sz="2800" dirty="0">
                <a:latin typeface="Amasis MT Pro" panose="02040504050005020304" pitchFamily="18" charset="0"/>
              </a:rPr>
              <a:t>Informatique</a:t>
            </a:r>
          </a:p>
          <a:p>
            <a:r>
              <a:rPr lang="fr-FR" sz="2800" dirty="0">
                <a:latin typeface="Amasis MT Pro" panose="02040504050005020304" pitchFamily="18" charset="0"/>
              </a:rPr>
              <a:t>	Relation entre les données,</a:t>
            </a:r>
          </a:p>
          <a:p>
            <a:r>
              <a:rPr lang="fr-FR" sz="2800" dirty="0">
                <a:latin typeface="Amasis MT Pro" panose="02040504050005020304" pitchFamily="18" charset="0"/>
              </a:rPr>
              <a:t>	les objets</a:t>
            </a:r>
          </a:p>
          <a:p>
            <a:r>
              <a:rPr lang="fr-FR" sz="2800" dirty="0">
                <a:latin typeface="Amasis MT Pro" panose="02040504050005020304" pitchFamily="18" charset="0"/>
              </a:rPr>
              <a:t>	Routage dans les réseaux </a:t>
            </a:r>
          </a:p>
        </p:txBody>
      </p:sp>
      <p:sp>
        <p:nvSpPr>
          <p:cNvPr id="9" name="Ellipse 8">
            <a:extLst>
              <a:ext uri="{FF2B5EF4-FFF2-40B4-BE49-F238E27FC236}">
                <a16:creationId xmlns:a16="http://schemas.microsoft.com/office/drawing/2014/main" id="{2C20EA81-4A3C-4537-5A41-3A4046888488}"/>
              </a:ext>
            </a:extLst>
          </p:cNvPr>
          <p:cNvSpPr/>
          <p:nvPr/>
        </p:nvSpPr>
        <p:spPr>
          <a:xfrm>
            <a:off x="10757171" y="4589493"/>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EB7618C0-96D4-C7A6-206B-005163CEAF5F}"/>
              </a:ext>
            </a:extLst>
          </p:cNvPr>
          <p:cNvSpPr/>
          <p:nvPr/>
        </p:nvSpPr>
        <p:spPr>
          <a:xfrm>
            <a:off x="8973585" y="5464440"/>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1712E79-104F-8169-5900-5C35988DCA06}"/>
              </a:ext>
            </a:extLst>
          </p:cNvPr>
          <p:cNvSpPr/>
          <p:nvPr/>
        </p:nvSpPr>
        <p:spPr>
          <a:xfrm>
            <a:off x="10501000" y="5577490"/>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6A28B498-8F29-EFDB-22E7-5EBCB9D3EBAE}"/>
              </a:ext>
            </a:extLst>
          </p:cNvPr>
          <p:cNvSpPr/>
          <p:nvPr/>
        </p:nvSpPr>
        <p:spPr>
          <a:xfrm>
            <a:off x="10885920" y="7012307"/>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FDB7570F-5231-5734-0738-A1585042450B}"/>
              </a:ext>
            </a:extLst>
          </p:cNvPr>
          <p:cNvSpPr/>
          <p:nvPr/>
        </p:nvSpPr>
        <p:spPr>
          <a:xfrm>
            <a:off x="13094681" y="6720478"/>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CD491F5D-6FDB-B5DC-944E-A103DD55F8AA}"/>
              </a:ext>
            </a:extLst>
          </p:cNvPr>
          <p:cNvSpPr/>
          <p:nvPr/>
        </p:nvSpPr>
        <p:spPr>
          <a:xfrm>
            <a:off x="12786056" y="4641505"/>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E1A68C97-082C-2212-4A92-A0FF13559A09}"/>
              </a:ext>
            </a:extLst>
          </p:cNvPr>
          <p:cNvCxnSpPr>
            <a:cxnSpLocks/>
            <a:stCxn id="9" idx="6"/>
            <a:endCxn id="14" idx="2"/>
          </p:cNvCxnSpPr>
          <p:nvPr/>
        </p:nvCxnSpPr>
        <p:spPr>
          <a:xfrm>
            <a:off x="11049000" y="4735408"/>
            <a:ext cx="1737056" cy="5201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1874FD0B-ADBF-0AD5-F356-9D1D75D70D3F}"/>
              </a:ext>
            </a:extLst>
          </p:cNvPr>
          <p:cNvCxnSpPr>
            <a:cxnSpLocks/>
            <a:endCxn id="9" idx="3"/>
          </p:cNvCxnSpPr>
          <p:nvPr/>
        </p:nvCxnSpPr>
        <p:spPr>
          <a:xfrm flipV="1">
            <a:off x="9218528" y="4838585"/>
            <a:ext cx="1581380" cy="65216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Connecteur droit 18">
            <a:extLst>
              <a:ext uri="{FF2B5EF4-FFF2-40B4-BE49-F238E27FC236}">
                <a16:creationId xmlns:a16="http://schemas.microsoft.com/office/drawing/2014/main" id="{CFA9B106-30E3-0CEF-C42A-D80A53F0D419}"/>
              </a:ext>
            </a:extLst>
          </p:cNvPr>
          <p:cNvCxnSpPr>
            <a:cxnSpLocks/>
            <a:endCxn id="11" idx="2"/>
          </p:cNvCxnSpPr>
          <p:nvPr/>
        </p:nvCxnSpPr>
        <p:spPr>
          <a:xfrm>
            <a:off x="9261265" y="5593923"/>
            <a:ext cx="1239735" cy="1294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cteur droit 19">
            <a:extLst>
              <a:ext uri="{FF2B5EF4-FFF2-40B4-BE49-F238E27FC236}">
                <a16:creationId xmlns:a16="http://schemas.microsoft.com/office/drawing/2014/main" id="{DEE29D82-C885-87B8-1269-5AC6ABC896AA}"/>
              </a:ext>
            </a:extLst>
          </p:cNvPr>
          <p:cNvCxnSpPr>
            <a:cxnSpLocks/>
            <a:endCxn id="12" idx="2"/>
          </p:cNvCxnSpPr>
          <p:nvPr/>
        </p:nvCxnSpPr>
        <p:spPr>
          <a:xfrm>
            <a:off x="9218528" y="5697100"/>
            <a:ext cx="1667392" cy="146112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necteur droit 20">
            <a:extLst>
              <a:ext uri="{FF2B5EF4-FFF2-40B4-BE49-F238E27FC236}">
                <a16:creationId xmlns:a16="http://schemas.microsoft.com/office/drawing/2014/main" id="{58C00279-3B6A-FD22-10A2-7A38BC497E1A}"/>
              </a:ext>
            </a:extLst>
          </p:cNvPr>
          <p:cNvCxnSpPr>
            <a:cxnSpLocks/>
            <a:stCxn id="12" idx="6"/>
            <a:endCxn id="13" idx="2"/>
          </p:cNvCxnSpPr>
          <p:nvPr/>
        </p:nvCxnSpPr>
        <p:spPr>
          <a:xfrm flipV="1">
            <a:off x="11177749" y="6866393"/>
            <a:ext cx="1916932" cy="29182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16E6497D-A114-4E99-8A70-1964D44FBDCE}"/>
              </a:ext>
            </a:extLst>
          </p:cNvPr>
          <p:cNvCxnSpPr>
            <a:cxnSpLocks/>
            <a:stCxn id="11" idx="4"/>
            <a:endCxn id="13" idx="1"/>
          </p:cNvCxnSpPr>
          <p:nvPr/>
        </p:nvCxnSpPr>
        <p:spPr>
          <a:xfrm>
            <a:off x="10646915" y="5869319"/>
            <a:ext cx="2490503" cy="89389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Connecteur droit 22">
            <a:extLst>
              <a:ext uri="{FF2B5EF4-FFF2-40B4-BE49-F238E27FC236}">
                <a16:creationId xmlns:a16="http://schemas.microsoft.com/office/drawing/2014/main" id="{AA7E1461-8E96-B6B5-BC95-11D704084DAE}"/>
              </a:ext>
            </a:extLst>
          </p:cNvPr>
          <p:cNvCxnSpPr>
            <a:cxnSpLocks/>
            <a:stCxn id="11" idx="6"/>
            <a:endCxn id="14" idx="3"/>
          </p:cNvCxnSpPr>
          <p:nvPr/>
        </p:nvCxnSpPr>
        <p:spPr>
          <a:xfrm flipV="1">
            <a:off x="10792829" y="4890597"/>
            <a:ext cx="2035964" cy="83280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Ellipse 47">
            <a:extLst>
              <a:ext uri="{FF2B5EF4-FFF2-40B4-BE49-F238E27FC236}">
                <a16:creationId xmlns:a16="http://schemas.microsoft.com/office/drawing/2014/main" id="{09200E5F-25F7-8C1F-8C60-B961872F1664}"/>
              </a:ext>
            </a:extLst>
          </p:cNvPr>
          <p:cNvSpPr/>
          <p:nvPr/>
        </p:nvSpPr>
        <p:spPr>
          <a:xfrm>
            <a:off x="12121505" y="5603246"/>
            <a:ext cx="291829" cy="291829"/>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48">
            <a:extLst>
              <a:ext uri="{FF2B5EF4-FFF2-40B4-BE49-F238E27FC236}">
                <a16:creationId xmlns:a16="http://schemas.microsoft.com/office/drawing/2014/main" id="{A5849D10-206C-C7FC-06AC-EDD3DF066800}"/>
              </a:ext>
            </a:extLst>
          </p:cNvPr>
          <p:cNvCxnSpPr>
            <a:cxnSpLocks/>
            <a:stCxn id="48" idx="4"/>
            <a:endCxn id="13" idx="6"/>
          </p:cNvCxnSpPr>
          <p:nvPr/>
        </p:nvCxnSpPr>
        <p:spPr>
          <a:xfrm>
            <a:off x="12267420" y="5895075"/>
            <a:ext cx="1119090" cy="97131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Connecteur droit 49">
            <a:extLst>
              <a:ext uri="{FF2B5EF4-FFF2-40B4-BE49-F238E27FC236}">
                <a16:creationId xmlns:a16="http://schemas.microsoft.com/office/drawing/2014/main" id="{1C4F7588-B752-3D85-CC8D-80FCF44972F7}"/>
              </a:ext>
            </a:extLst>
          </p:cNvPr>
          <p:cNvCxnSpPr>
            <a:cxnSpLocks/>
            <a:stCxn id="48" idx="6"/>
            <a:endCxn id="14" idx="6"/>
          </p:cNvCxnSpPr>
          <p:nvPr/>
        </p:nvCxnSpPr>
        <p:spPr>
          <a:xfrm flipV="1">
            <a:off x="12413334" y="4787420"/>
            <a:ext cx="664551" cy="96174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323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2794</Words>
  <Application>Microsoft Office PowerPoint</Application>
  <PresentationFormat>Personnalisé</PresentationFormat>
  <Paragraphs>297</Paragraphs>
  <Slides>45</Slides>
  <Notes>2</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45</vt:i4>
      </vt:variant>
    </vt:vector>
  </HeadingPairs>
  <TitlesOfParts>
    <vt:vector size="65" baseType="lpstr">
      <vt:lpstr>League Spartan</vt:lpstr>
      <vt:lpstr>Calibri</vt:lpstr>
      <vt:lpstr>Arial</vt:lpstr>
      <vt:lpstr>Times New Roman</vt:lpstr>
      <vt:lpstr>Symbol</vt:lpstr>
      <vt:lpstr>Berlin Sans FB Demi</vt:lpstr>
      <vt:lpstr>Tahoma</vt:lpstr>
      <vt:lpstr>Montserrat Classic Bold</vt:lpstr>
      <vt:lpstr>Baskerville Old Face</vt:lpstr>
      <vt:lpstr>ADLaM Display</vt:lpstr>
      <vt:lpstr>Adumu Regular</vt:lpstr>
      <vt:lpstr>Cambria Math</vt:lpstr>
      <vt:lpstr>Stencil</vt:lpstr>
      <vt:lpstr>Amasis MT Pro</vt:lpstr>
      <vt:lpstr>Aptos</vt:lpstr>
      <vt:lpstr>Kollektif Bold</vt:lpstr>
      <vt:lpstr>Wingdings</vt:lpstr>
      <vt:lpstr>Courier New</vt:lpstr>
      <vt:lpstr>Amasis MT Pro Black</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and Minimal Portfolio Presentation</dc:title>
  <cp:lastModifiedBy>Mouncef ELKOUHOU</cp:lastModifiedBy>
  <cp:revision>10</cp:revision>
  <dcterms:created xsi:type="dcterms:W3CDTF">2006-08-16T00:00:00Z</dcterms:created>
  <dcterms:modified xsi:type="dcterms:W3CDTF">2025-07-03T22:42:31Z</dcterms:modified>
  <dc:identifier>DAGHkj758QY</dc:identifier>
</cp:coreProperties>
</file>